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69" r:id="rId4"/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71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0DE5-6973-4C99-A3FE-8E47C9CEA38D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4AE6B-0774-4FC7-8DA4-D5DA3573F2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122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0DE5-6973-4C99-A3FE-8E47C9CEA38D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4AE6B-0774-4FC7-8DA4-D5DA3573F2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962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0DE5-6973-4C99-A3FE-8E47C9CEA38D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4AE6B-0774-4FC7-8DA4-D5DA3573F2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146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0DE5-6973-4C99-A3FE-8E47C9CEA38D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4AE6B-0774-4FC7-8DA4-D5DA3573F2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1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0DE5-6973-4C99-A3FE-8E47C9CEA38D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4AE6B-0774-4FC7-8DA4-D5DA3573F2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999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0DE5-6973-4C99-A3FE-8E47C9CEA38D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4AE6B-0774-4FC7-8DA4-D5DA3573F2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779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0DE5-6973-4C99-A3FE-8E47C9CEA38D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4AE6B-0774-4FC7-8DA4-D5DA3573F2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337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0DE5-6973-4C99-A3FE-8E47C9CEA38D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4AE6B-0774-4FC7-8DA4-D5DA3573F2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753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0DE5-6973-4C99-A3FE-8E47C9CEA38D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4AE6B-0774-4FC7-8DA4-D5DA3573F2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08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0DE5-6973-4C99-A3FE-8E47C9CEA38D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4AE6B-0774-4FC7-8DA4-D5DA3573F2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391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0DE5-6973-4C99-A3FE-8E47C9CEA38D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4AE6B-0774-4FC7-8DA4-D5DA3573F2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036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E0DE5-6973-4C99-A3FE-8E47C9CEA38D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4AE6B-0774-4FC7-8DA4-D5DA3573F2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640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booklavina.ru/2731-narodnye-promysly-didakticheskij-material.html" TargetMode="External"/><Relationship Id="rId2" Type="http://schemas.openxmlformats.org/officeDocument/2006/relationships/hyperlink" Target="http://3ys.ru/istoriya-dekorativno-prikladnogo-iskusstva/didakticheskij-plan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google.com/file/d/0B6vuG0wsZjmNbUVFWjVUbUFFS1U/edit?usp=sharing" TargetMode="External"/><Relationship Id="rId5" Type="http://schemas.openxmlformats.org/officeDocument/2006/relationships/hyperlink" Target="http://festival.1september.ru/" TargetMode="External"/><Relationship Id="rId4" Type="http://schemas.openxmlformats.org/officeDocument/2006/relationships/hyperlink" Target="http://www.metodkabinet.eu/TemKollekzii/NarodnyePromysly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3051770"/>
          </a:xfrm>
        </p:spPr>
        <p:txBody>
          <a:bodyPr>
            <a:normAutofit/>
          </a:bodyPr>
          <a:lstStyle/>
          <a:p>
            <a:r>
              <a:rPr lang="ru-RU" dirty="0" smtClean="0"/>
              <a:t>Итоговая работа по курсу</a:t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b="1" dirty="0" smtClean="0"/>
              <a:t>Учебные проекты в деятельности учителя-предметника (Веб 2.0)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55776" y="4941168"/>
            <a:ext cx="6400800" cy="1752600"/>
          </a:xfrm>
        </p:spPr>
        <p:txBody>
          <a:bodyPr/>
          <a:lstStyle/>
          <a:p>
            <a:pPr algn="r"/>
            <a:r>
              <a:rPr lang="ru-RU" dirty="0" smtClean="0"/>
              <a:t>Городской центр информатизации «Эгида»</a:t>
            </a:r>
          </a:p>
          <a:p>
            <a:pPr algn="r"/>
            <a:r>
              <a:rPr lang="ru-RU" dirty="0" smtClean="0"/>
              <a:t>2012.09.10-20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7294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Материалы по формирующему и итоговому оцениванию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1810993"/>
              </p:ext>
            </p:extLst>
          </p:nvPr>
        </p:nvGraphicFramePr>
        <p:xfrm>
          <a:off x="2339752" y="2132856"/>
          <a:ext cx="3571150" cy="4525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71150"/>
              </a:tblGrid>
              <a:tr h="268508">
                <a:tc>
                  <a:txBody>
                    <a:bodyPr/>
                    <a:lstStyle/>
                    <a:p>
                      <a:endParaRPr lang="ru-RU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652" marR="62652" marT="62652" marB="62652"/>
                </a:tc>
              </a:tr>
              <a:tr h="3558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>
                          <a:effectLst/>
                        </a:rPr>
                        <a:t>I</a:t>
                      </a:r>
                      <a:r>
                        <a:rPr lang="ru-RU" sz="1300" dirty="0">
                          <a:effectLst/>
                        </a:rPr>
                        <a:t> уровень (начало работы в проекте)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52" marR="62652" marT="62652" marB="62652"/>
                </a:tc>
              </a:tr>
              <a:tr h="289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1. Понимание целей и задач деятельности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52" marR="62652" marT="62652" marB="62652"/>
                </a:tc>
              </a:tr>
              <a:tr h="289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2. Понимание последовательности действий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52" marR="62652" marT="62652" marB="62652"/>
                </a:tc>
              </a:tr>
              <a:tr h="289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 Определение источников информации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52" marR="62652" marT="62652" marB="62652"/>
                </a:tc>
              </a:tr>
              <a:tr h="3558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>
                          <a:effectLst/>
                        </a:rPr>
                        <a:t>II</a:t>
                      </a:r>
                      <a:r>
                        <a:rPr lang="ru-RU" sz="1300">
                          <a:effectLst/>
                        </a:rPr>
                        <a:t> уровень (работа в проекте)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52" marR="62652" marT="62652" marB="62652"/>
                </a:tc>
              </a:tr>
              <a:tr h="289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1. Самостоятельность работы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52" marR="62652" marT="62652" marB="62652"/>
                </a:tc>
              </a:tr>
              <a:tr h="289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2. Умение работать в группе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52" marR="62652" marT="62652" marB="62652"/>
                </a:tc>
              </a:tr>
              <a:tr h="289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 Полнота раскрытия темы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52" marR="62652" marT="62652" marB="62652"/>
                </a:tc>
              </a:tr>
              <a:tr h="289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4. Разнообразие источников информации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52" marR="62652" marT="62652" marB="62652"/>
                </a:tc>
              </a:tr>
              <a:tr h="3558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>
                          <a:effectLst/>
                        </a:rPr>
                        <a:t>III</a:t>
                      </a:r>
                      <a:r>
                        <a:rPr lang="ru-RU" sz="1300">
                          <a:effectLst/>
                        </a:rPr>
                        <a:t> уровень (завершение работы)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52" marR="62652" marT="62652" marB="62652"/>
                </a:tc>
              </a:tr>
              <a:tr h="289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1. Своевременность выполнения работы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52" marR="62652" marT="62652" marB="62652"/>
                </a:tc>
              </a:tr>
              <a:tr h="289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2. Оригинальность раскрытия темы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52" marR="62652" marT="62652" marB="62652"/>
                </a:tc>
              </a:tr>
              <a:tr h="289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 Убедительность выводов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52" marR="62652" marT="62652" marB="62652"/>
                </a:tc>
              </a:tr>
              <a:tr h="289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4. Логичность изложения и наглядность подачи информации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52" marR="62652" marT="62652" marB="62652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9552" y="1350277"/>
            <a:ext cx="770485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Журнал контроля работы учащихся в проекте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(заполняется руководителем проекта по пятибалльной системе в течение всей работы над проектом)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897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Ссылки по теме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dirty="0"/>
              <a:t>[http://www.electoralgeography.com/new/ru/category/countries/r/russia Электронная география]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[http://geo.1september.ru/view_article.php?id=200301911 Первое сентября]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[http://nsportal.ru/shkola/geografiya/library/internet-ssylki-uchitelyam-geografii География России]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[http://www.bogorodskoe.ru/ Богородская игрушка]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[http://www.treeland.ru/article/eko/needlework/bogorodckaa_igru6ka.htm Богородская игрушка]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[http://vologdalace.ru/ Вологодское кружево]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[http://www.cultinfo.ru/decor/material/krugi/ Вологодское кружево]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[http://gold-hohloma.narod.ru/ Хохлома]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[http://www.khokhloma.ru/ Хохлома]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[http://www.artrusse.ca/Russian/Gjel_rus.htm География России]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[http://www.efarfor.ru/ Фарфор]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[http://www.zhostovo.ru/rus/isaev </a:t>
            </a:r>
            <a:r>
              <a:rPr lang="ru-RU" dirty="0" err="1"/>
              <a:t>Жостовские</a:t>
            </a:r>
            <a:r>
              <a:rPr lang="ru-RU" dirty="0"/>
              <a:t> подносы]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[http://zhostovo.com/ </a:t>
            </a:r>
            <a:r>
              <a:rPr lang="ru-RU" dirty="0" err="1"/>
              <a:t>Жостово</a:t>
            </a:r>
            <a:r>
              <a:rPr lang="ru-RU" dirty="0"/>
              <a:t>]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[http://www.dollplanet.ru/folk/matryoshka_obzor/ Русская матрешка]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[http://rastemvrossii.ru/detskaya-komnata/igrushki/russkaya-kukla-matreshka.html Русская кукла - матрешка]</a:t>
            </a:r>
          </a:p>
        </p:txBody>
      </p:sp>
    </p:spTree>
    <p:extLst>
      <p:ext uri="{BB962C8B-B14F-4D97-AF65-F5344CB8AC3E}">
        <p14:creationId xmlns:p14="http://schemas.microsoft.com/office/powerpoint/2010/main" val="1104675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Другие документы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 numCol="2">
            <a:noAutofit/>
          </a:bodyPr>
          <a:lstStyle/>
          <a:p>
            <a:pPr marL="0" indent="0" algn="ctr">
              <a:buNone/>
            </a:pPr>
            <a:r>
              <a:rPr lang="ru-RU" sz="1800" b="1" dirty="0" smtClean="0"/>
              <a:t>                    Народные </a:t>
            </a:r>
            <a:r>
              <a:rPr lang="ru-RU" sz="1800" b="1" dirty="0"/>
              <a:t>промыслы в </a:t>
            </a:r>
            <a:r>
              <a:rPr lang="ru-RU" sz="1800" b="1" dirty="0" smtClean="0"/>
              <a:t>стихах</a:t>
            </a:r>
          </a:p>
          <a:p>
            <a:pPr marL="0" indent="0">
              <a:buNone/>
            </a:pPr>
            <a:r>
              <a:rPr lang="ru-RU" sz="1800" b="1" dirty="0"/>
              <a:t>Гжель</a:t>
            </a:r>
            <a:r>
              <a:rPr lang="ru-RU" sz="1800" dirty="0"/>
              <a:t> лелеял </a:t>
            </a:r>
            <a:r>
              <a:rPr lang="ru-RU" sz="1800" dirty="0" err="1" smtClean="0"/>
              <a:t>масте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Выводил пером.</a:t>
            </a:r>
            <a:br>
              <a:rPr lang="ru-RU" sz="1800" dirty="0"/>
            </a:br>
            <a:r>
              <a:rPr lang="ru-RU" sz="1800" dirty="0"/>
              <a:t>Ласковою кистью</a:t>
            </a:r>
            <a:br>
              <a:rPr lang="ru-RU" sz="1800" dirty="0"/>
            </a:br>
            <a:r>
              <a:rPr lang="ru-RU" sz="1800" dirty="0"/>
              <a:t>Проводил ребром.</a:t>
            </a:r>
            <a:br>
              <a:rPr lang="ru-RU" sz="1800" dirty="0"/>
            </a:br>
            <a:r>
              <a:rPr lang="ru-RU" sz="1800" dirty="0"/>
              <a:t>Голубые кудри</a:t>
            </a:r>
            <a:br>
              <a:rPr lang="ru-RU" sz="1800" dirty="0"/>
            </a:br>
            <a:r>
              <a:rPr lang="ru-RU" sz="1800" dirty="0"/>
              <a:t>Синий завиток,</a:t>
            </a:r>
            <a:br>
              <a:rPr lang="ru-RU" sz="1800" dirty="0"/>
            </a:br>
            <a:r>
              <a:rPr lang="ru-RU" sz="1800" dirty="0"/>
              <a:t>Голубой спиралью,</a:t>
            </a:r>
            <a:br>
              <a:rPr lang="ru-RU" sz="1800" dirty="0"/>
            </a:br>
            <a:r>
              <a:rPr lang="ru-RU" sz="1800" dirty="0"/>
              <a:t>Синий ободок,</a:t>
            </a:r>
            <a:br>
              <a:rPr lang="ru-RU" sz="1800" dirty="0"/>
            </a:br>
            <a:r>
              <a:rPr lang="ru-RU" sz="1800" dirty="0"/>
              <a:t>Голубая травка,</a:t>
            </a:r>
            <a:br>
              <a:rPr lang="ru-RU" sz="1800" dirty="0"/>
            </a:br>
            <a:r>
              <a:rPr lang="ru-RU" sz="1800" dirty="0" smtClean="0"/>
              <a:t>Голубой </a:t>
            </a:r>
            <a:r>
              <a:rPr lang="ru-RU" sz="1800" dirty="0"/>
              <a:t>глазок. </a:t>
            </a:r>
            <a:endParaRPr lang="ru-RU" sz="1800" b="1" dirty="0"/>
          </a:p>
          <a:p>
            <a:pPr marL="0" indent="0">
              <a:buNone/>
            </a:pPr>
            <a:r>
              <a:rPr lang="ru-RU" sz="1800" dirty="0" smtClean="0"/>
              <a:t>                                                                     </a:t>
            </a: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b="1" dirty="0" smtClean="0"/>
              <a:t>Хохломская роспись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У красы точеной</a:t>
            </a:r>
            <a:br>
              <a:rPr lang="ru-RU" sz="1800" dirty="0"/>
            </a:br>
            <a:r>
              <a:rPr lang="ru-RU" sz="1800" dirty="0"/>
              <a:t>Сарафан парчовый,</a:t>
            </a:r>
            <a:br>
              <a:rPr lang="ru-RU" sz="1800" dirty="0"/>
            </a:br>
            <a:r>
              <a:rPr lang="ru-RU" sz="1800" dirty="0" smtClean="0"/>
              <a:t>По </a:t>
            </a:r>
            <a:r>
              <a:rPr lang="ru-RU" sz="1800" dirty="0"/>
              <a:t>волнам узоров</a:t>
            </a:r>
            <a:br>
              <a:rPr lang="ru-RU" sz="1800" dirty="0"/>
            </a:br>
            <a:r>
              <a:rPr lang="ru-RU" sz="1800" dirty="0"/>
              <a:t>Яхонты горят.</a:t>
            </a:r>
            <a:br>
              <a:rPr lang="ru-RU" sz="1800" dirty="0"/>
            </a:br>
            <a:r>
              <a:rPr lang="ru-RU" sz="1800" dirty="0"/>
              <a:t>Что за чародеи</a:t>
            </a:r>
            <a:br>
              <a:rPr lang="ru-RU" sz="1800" dirty="0"/>
            </a:br>
            <a:r>
              <a:rPr lang="ru-RU" sz="1800" dirty="0"/>
              <a:t>Хохлому одели</a:t>
            </a:r>
            <a:br>
              <a:rPr lang="ru-RU" sz="1800" dirty="0"/>
            </a:br>
            <a:r>
              <a:rPr lang="ru-RU" sz="1800" dirty="0"/>
              <a:t>В этот несказанный</a:t>
            </a:r>
            <a:br>
              <a:rPr lang="ru-RU" sz="1800" dirty="0"/>
            </a:br>
            <a:r>
              <a:rPr lang="ru-RU" sz="1800" dirty="0"/>
              <a:t>Праздничный наряд.</a:t>
            </a:r>
            <a:br>
              <a:rPr lang="ru-RU" sz="1800" dirty="0"/>
            </a:br>
            <a:r>
              <a:rPr lang="ru-RU" sz="1800" dirty="0"/>
              <a:t>Алых ягод россыпь,</a:t>
            </a:r>
            <a:br>
              <a:rPr lang="ru-RU" sz="1800" dirty="0"/>
            </a:br>
            <a:r>
              <a:rPr lang="ru-RU" sz="1800" dirty="0"/>
              <a:t>Отголоски лета </a:t>
            </a:r>
            <a:br>
              <a:rPr lang="ru-RU" sz="1800" dirty="0"/>
            </a:br>
            <a:r>
              <a:rPr lang="ru-RU" sz="1800" dirty="0"/>
              <a:t>В зелени травы.</a:t>
            </a:r>
            <a:br>
              <a:rPr lang="ru-RU" sz="1800" dirty="0"/>
            </a:br>
            <a:r>
              <a:rPr lang="ru-RU" sz="1800" dirty="0"/>
              <a:t>Рощи, перелески,</a:t>
            </a:r>
            <a:br>
              <a:rPr lang="ru-RU" sz="1800" dirty="0"/>
            </a:br>
            <a:r>
              <a:rPr lang="ru-RU" sz="1800" dirty="0"/>
              <a:t>Шелковые всплески</a:t>
            </a:r>
            <a:br>
              <a:rPr lang="ru-RU" sz="1800" dirty="0"/>
            </a:br>
            <a:r>
              <a:rPr lang="ru-RU" sz="1800" dirty="0"/>
              <a:t>Солнечно-медовой</a:t>
            </a:r>
            <a:br>
              <a:rPr lang="ru-RU" sz="1800" dirty="0"/>
            </a:br>
            <a:r>
              <a:rPr lang="ru-RU" sz="1800" dirty="0"/>
              <a:t>Золотой листвы</a:t>
            </a:r>
            <a:r>
              <a:rPr lang="ru-RU" sz="1200" dirty="0"/>
              <a:t>….</a:t>
            </a:r>
          </a:p>
          <a:p>
            <a:pPr marL="0" indent="0">
              <a:buNone/>
            </a:pP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129334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algn="r"/>
            <a:r>
              <a:rPr lang="ru-RU" dirty="0" smtClean="0"/>
              <a:t>Оценка проекта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9786221"/>
              </p:ext>
            </p:extLst>
          </p:nvPr>
        </p:nvGraphicFramePr>
        <p:xfrm>
          <a:off x="251518" y="980730"/>
          <a:ext cx="8568956" cy="57565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42239"/>
                <a:gridCol w="2142239"/>
                <a:gridCol w="2142239"/>
                <a:gridCol w="2142239"/>
              </a:tblGrid>
              <a:tr h="3828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Содержание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82" marR="2682" marT="2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Оформление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82" marR="2682" marT="2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Использование сетевых сервисов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82" marR="2682" marT="2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Представление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82" marR="2682" marT="2682" marB="0" anchor="b"/>
                </a:tc>
              </a:tr>
              <a:tr h="11673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Проект полностью ориентирован на действующую программу и учебный план и может быть легко интегрирован в рамках учебного процесса.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82" marR="2682" marT="2682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Приемы оформления всех материалов соответствуют дидактическим целям и технологическим требованиям.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82" marR="2682" marT="2682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Материалы выпускной работы педагога содержат разнообразные продукты, созданные в сетевых сервисах.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82" marR="2682" marT="2682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Анализ своей работы на курсах, анализ изученных сетевых сервисов с точки зрения эффективности применения в изучении предмета и проектной деятельности.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82" marR="2682" marT="2682" marB="0" anchor="ctr">
                    <a:solidFill>
                      <a:srgbClr val="92D050"/>
                    </a:solidFill>
                  </a:tcPr>
                </a:tc>
              </a:tr>
              <a:tr h="13328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Цели, задачи, вопросы и темы исследований, план проекта, критерии оценивания и все материалы ясно изложены, хорошо определены, завершены.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82" marR="2682" marT="2682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Вики-статья проекта соответствует требованиям вики-среды: наличие ссылок на категории и другие страницы </a:t>
                      </a:r>
                      <a:r>
                        <a:rPr lang="ru-RU" sz="1200" u="none" strike="noStrike" dirty="0" err="1">
                          <a:effectLst/>
                        </a:rPr>
                        <a:t>НовоВики</a:t>
                      </a:r>
                      <a:r>
                        <a:rPr lang="ru-RU" sz="1200" u="none" strike="noStrike" dirty="0">
                          <a:effectLst/>
                        </a:rPr>
                        <a:t>, вики-разметка, грамотное встраивание объектов.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82" marR="2682" marT="2682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Описание проекта отражает методику использования сетевых сервисов в проектной деятельности учащихся.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82" marR="2682" marT="2682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Анализ своего проекта (соответствие требованиям, перспективы применения в реальном учебном процессе, перспективы доработки).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82" marR="2682" marT="2682" marB="0" anchor="ctr">
                    <a:solidFill>
                      <a:srgbClr val="92D050"/>
                    </a:solidFill>
                  </a:tcPr>
                </a:tc>
              </a:tr>
              <a:tr h="19612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В материалах проекта ясно представлено использование современных педагогический технологий: личностно-ориентированный подход, формирование навыков критического мышления, технологий обучения в сотрудничестве, </a:t>
                      </a:r>
                      <a:r>
                        <a:rPr lang="ru-RU" sz="1200" u="none" strike="noStrike" dirty="0" err="1">
                          <a:effectLst/>
                        </a:rPr>
                        <a:t>разноуровневое</a:t>
                      </a:r>
                      <a:r>
                        <a:rPr lang="ru-RU" sz="1200" u="none" strike="noStrike" dirty="0">
                          <a:effectLst/>
                        </a:rPr>
                        <a:t> обучение.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82" marR="2682" marT="2682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Итоговая презентация соответствует требованиям электронного дизайна: представление информации удобно для аудитории, хорошо структурировано, оригинально </a:t>
                      </a:r>
                      <a:r>
                        <a:rPr lang="ru-RU" sz="1200" u="none" strike="noStrike" dirty="0" err="1">
                          <a:effectLst/>
                        </a:rPr>
                        <a:t>оформено</a:t>
                      </a:r>
                      <a:r>
                        <a:rPr lang="ru-RU" sz="1200" u="none" strike="noStrike" dirty="0">
                          <a:effectLst/>
                        </a:rPr>
                        <a:t>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82" marR="2682" marT="2682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Продукты, созданные в сетевых сервисах, оригинальны, помогают восприятию наиболее сложных вопросов и эффективной организации взаимодействия учащихся в проекте.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82" marR="2682" marT="2682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Эмоциональный контакт с аудиторией.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82" marR="2682" marT="2682" marB="0" anchor="ctr">
                    <a:solidFill>
                      <a:srgbClr val="92D050"/>
                    </a:solidFill>
                  </a:tcPr>
                </a:tc>
              </a:tr>
              <a:tr h="182435"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82" marR="2682" marT="26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82" marR="2682" marT="26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82" marR="2682" marT="26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82" marR="2682" marT="2682" marB="0" anchor="b"/>
                </a:tc>
              </a:tr>
              <a:tr h="18243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Полное </a:t>
                      </a:r>
                      <a:r>
                        <a:rPr lang="ru-RU" sz="1050" u="none" strike="noStrike" dirty="0" smtClean="0">
                          <a:effectLst/>
                        </a:rPr>
                        <a:t>соответствие </a:t>
                      </a:r>
                      <a:r>
                        <a:rPr lang="ru-RU" sz="1050" u="none" strike="noStrike" dirty="0">
                          <a:effectLst/>
                        </a:rPr>
                        <a:t>критериям - 3 балла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82" marR="2682" marT="2682" marB="0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43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Соответствие в основном - 2 балла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82" marR="2682" marT="2682" marB="0" anchor="b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43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Частичное соответствие - 1 балл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82" marR="2682" marT="2682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43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Полное несоответствие критерию - 0 баллов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82" marR="2682" marT="2682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7504" y="57398"/>
            <a:ext cx="4392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Опираясь на требования к проекту, залейте ячейки цветом согласно представленной ниже градации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0012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Самооценка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Получилось все: интересно, помогает окунуться в историю своей страны.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При создании такого проекта возможно использовать интегрированные связи с другими предметами учебного курса: история, литература, МХК, технология.</a:t>
            </a:r>
          </a:p>
        </p:txBody>
      </p:sp>
    </p:spTree>
    <p:extLst>
      <p:ext uri="{BB962C8B-B14F-4D97-AF65-F5344CB8AC3E}">
        <p14:creationId xmlns:p14="http://schemas.microsoft.com/office/powerpoint/2010/main" val="48120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Автор итоговой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Лактионова Елена Петровна, учитель географии, МБОУ СОШ № 54</a:t>
            </a:r>
          </a:p>
          <a:p>
            <a:r>
              <a:rPr lang="ru-RU" dirty="0" smtClean="0"/>
              <a:t>Фото</a:t>
            </a:r>
          </a:p>
          <a:p>
            <a:r>
              <a:rPr lang="ru-RU" dirty="0" smtClean="0"/>
              <a:t>Категория – высшая; стаж работы – 25 лет; пользователь ПК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709558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сетевых сервисах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864095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Выберите заинтересовавшие Вас сервисы</a:t>
            </a:r>
            <a:br>
              <a:rPr lang="ru-RU" dirty="0" smtClean="0"/>
            </a:br>
            <a:r>
              <a:rPr lang="ru-RU" dirty="0" smtClean="0"/>
              <a:t>(не менее 3-ёх) и заполните по ним таблицу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846300"/>
              </p:ext>
            </p:extLst>
          </p:nvPr>
        </p:nvGraphicFramePr>
        <p:xfrm>
          <a:off x="323528" y="2276872"/>
          <a:ext cx="8568952" cy="651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2238"/>
                <a:gridCol w="2142238"/>
                <a:gridCol w="2142238"/>
                <a:gridCol w="2142238"/>
              </a:tblGrid>
              <a:tr h="576064"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сервиса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Сильные стороны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Трудности использования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Применение в своей работе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Picasa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Можно</a:t>
                      </a:r>
                      <a:r>
                        <a:rPr lang="ru-RU" baseline="0" dirty="0" smtClean="0"/>
                        <a:t> создавать совместные работы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Очень захватывает,</a:t>
                      </a:r>
                      <a:r>
                        <a:rPr lang="ru-RU" baseline="0" dirty="0" smtClean="0"/>
                        <a:t> но отнимает много времени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Google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анкета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Возможность одновременно вести опрос большой</a:t>
                      </a:r>
                      <a:r>
                        <a:rPr lang="ru-RU" baseline="0" dirty="0" smtClean="0"/>
                        <a:t> аудитории учащихся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Буду</a:t>
                      </a:r>
                      <a:r>
                        <a:rPr lang="ru-RU" baseline="0" dirty="0" smtClean="0"/>
                        <a:t> делать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Google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презентация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Возможность показать разнообразные</a:t>
                      </a:r>
                      <a:r>
                        <a:rPr lang="ru-RU" baseline="0" dirty="0" smtClean="0"/>
                        <a:t> наглядные материалы, анимацию и многое другое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Применяю в своей работе регулярно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4477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Тема проекта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География России, 9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6994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проекте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Цель </a:t>
            </a:r>
            <a:r>
              <a:rPr lang="ru-RU" dirty="0"/>
              <a:t>проекта: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Познакомиться </a:t>
            </a:r>
            <a:r>
              <a:rPr lang="ru-RU" dirty="0"/>
              <a:t>с особенностями </a:t>
            </a:r>
            <a:r>
              <a:rPr lang="ru-RU" dirty="0" smtClean="0"/>
              <a:t> традиционной </a:t>
            </a:r>
            <a:r>
              <a:rPr lang="ru-RU" dirty="0"/>
              <a:t>экономикой России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Задачи проекта:</a:t>
            </a:r>
          </a:p>
          <a:p>
            <a:pPr marL="0" indent="0">
              <a:buNone/>
            </a:pPr>
            <a:r>
              <a:rPr lang="ru-RU" dirty="0"/>
              <a:t>1. Выявить сущность понятия «народный промысел». </a:t>
            </a:r>
          </a:p>
          <a:p>
            <a:pPr marL="0" indent="0">
              <a:buNone/>
            </a:pPr>
            <a:r>
              <a:rPr lang="ru-RU" dirty="0"/>
              <a:t>2. Изучить виды народных промыслов. </a:t>
            </a:r>
          </a:p>
          <a:p>
            <a:pPr marL="0" indent="0">
              <a:buNone/>
            </a:pPr>
            <a:r>
              <a:rPr lang="ru-RU" dirty="0"/>
              <a:t>3. Познакомиться с географией размещения отраслей производства народных промыслов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1205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Исследования учащихся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8646046"/>
              </p:ext>
            </p:extLst>
          </p:nvPr>
        </p:nvGraphicFramePr>
        <p:xfrm>
          <a:off x="457200" y="1600200"/>
          <a:ext cx="8229600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Темы исследований учащихся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Продукты проектной деятельности учащихся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"Русская Хохлома"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Презентация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«Вологодское кружево"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Презентация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"Братина"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Презентация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"Богородская игрушка"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Презентация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"Гжель"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Презентация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7537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Вопросы, направляющие проект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История традиционной экономики </a:t>
            </a:r>
            <a:r>
              <a:rPr lang="ru-RU" dirty="0" smtClean="0"/>
              <a:t>России</a:t>
            </a:r>
          </a:p>
          <a:p>
            <a:r>
              <a:rPr lang="ru-RU" dirty="0" smtClean="0"/>
              <a:t>Условия </a:t>
            </a:r>
            <a:r>
              <a:rPr lang="ru-RU" dirty="0"/>
              <a:t>размещения и развития отраслей традиционной экономики </a:t>
            </a:r>
            <a:endParaRPr lang="ru-RU" dirty="0" smtClean="0"/>
          </a:p>
          <a:p>
            <a:r>
              <a:rPr lang="ru-RU" smtClean="0"/>
              <a:t>География </a:t>
            </a:r>
            <a:r>
              <a:rPr lang="ru-RU" dirty="0"/>
              <a:t>размещения </a:t>
            </a:r>
          </a:p>
        </p:txBody>
      </p:sp>
    </p:spTree>
    <p:extLst>
      <p:ext uri="{BB962C8B-B14F-4D97-AF65-F5344CB8AC3E}">
        <p14:creationId xmlns:p14="http://schemas.microsoft.com/office/powerpoint/2010/main" val="1742922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/>
              <a:t>1. </a:t>
            </a:r>
            <a:r>
              <a:rPr lang="ru-RU" b="1" i="1" dirty="0" smtClean="0"/>
              <a:t>Организационно-подготовительный</a:t>
            </a:r>
          </a:p>
          <a:p>
            <a:pPr marL="0" indent="0">
              <a:buNone/>
            </a:pPr>
            <a:r>
              <a:rPr lang="ru-RU" b="1" i="1" dirty="0"/>
              <a:t>2. Поисковый</a:t>
            </a:r>
            <a:endParaRPr lang="ru-RU" dirty="0"/>
          </a:p>
          <a:p>
            <a:pPr marL="0" indent="0">
              <a:buNone/>
            </a:pPr>
            <a:r>
              <a:rPr lang="ru-RU" b="1" i="1" dirty="0"/>
              <a:t>3. Итоговый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5295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Дидактические и методические материалы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>
                <a:hlinkClick r:id="rId2"/>
              </a:rPr>
              <a:t>http://</a:t>
            </a:r>
            <a:r>
              <a:rPr lang="ru-RU" dirty="0" smtClean="0">
                <a:hlinkClick r:id="rId2"/>
              </a:rPr>
              <a:t>3ys.ru/istoriya-dekorativno-prikladnogo-iskusstva/didakticheskij-plan.html</a:t>
            </a:r>
            <a:r>
              <a:rPr lang="ru-RU" dirty="0" smtClean="0"/>
              <a:t> история народно-прикладного творчества</a:t>
            </a:r>
            <a:endParaRPr lang="ru-RU" dirty="0"/>
          </a:p>
          <a:p>
            <a:r>
              <a:rPr lang="ru-RU" dirty="0">
                <a:hlinkClick r:id="rId3"/>
              </a:rPr>
              <a:t>http://</a:t>
            </a:r>
            <a:r>
              <a:rPr lang="ru-RU" dirty="0" smtClean="0">
                <a:hlinkClick r:id="rId3"/>
              </a:rPr>
              <a:t>booklavina.ru/2731-narodnye-promysly-didakticheskij-material.html</a:t>
            </a:r>
            <a:r>
              <a:rPr lang="ru-RU" dirty="0" smtClean="0"/>
              <a:t> дидактический материал: народное творчество</a:t>
            </a:r>
            <a:endParaRPr lang="ru-RU" dirty="0"/>
          </a:p>
          <a:p>
            <a:r>
              <a:rPr lang="ru-RU" dirty="0">
                <a:hlinkClick r:id="rId4"/>
              </a:rPr>
              <a:t>http://</a:t>
            </a:r>
            <a:r>
              <a:rPr lang="ru-RU" dirty="0" smtClean="0">
                <a:hlinkClick r:id="rId4"/>
              </a:rPr>
              <a:t>www.metodkabinet.eu/TemKollekzii/NarodnyePromysly.html</a:t>
            </a:r>
            <a:r>
              <a:rPr lang="ru-RU" dirty="0" smtClean="0"/>
              <a:t> методическая коллекция: народных промыслов</a:t>
            </a:r>
            <a:endParaRPr lang="ru-RU" dirty="0"/>
          </a:p>
          <a:p>
            <a:r>
              <a:rPr lang="ru-RU" dirty="0">
                <a:hlinkClick r:id="rId5"/>
              </a:rPr>
              <a:t>http://festival.1september.ru</a:t>
            </a:r>
            <a:r>
              <a:rPr lang="ru-RU" dirty="0" smtClean="0">
                <a:hlinkClick r:id="rId5"/>
              </a:rPr>
              <a:t>/</a:t>
            </a:r>
            <a:r>
              <a:rPr lang="ru-RU" dirty="0" smtClean="0"/>
              <a:t> приложение: 1 </a:t>
            </a:r>
            <a:r>
              <a:rPr lang="ru-RU" dirty="0" smtClean="0"/>
              <a:t>сентября</a:t>
            </a:r>
          </a:p>
          <a:p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docs.google.com/file/d/0B6vuG0wsZjmNbUVFWjVUbUFFS1U/edit?usp=sharing</a:t>
            </a:r>
            <a:r>
              <a:rPr lang="ru-RU" smtClean="0"/>
              <a:t> презентация </a:t>
            </a:r>
            <a:r>
              <a:rPr lang="ru-RU" dirty="0" smtClean="0"/>
              <a:t>ученика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14529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766</Words>
  <Application>Microsoft Office PowerPoint</Application>
  <PresentationFormat>Экран (4:3)</PresentationFormat>
  <Paragraphs>144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Итоговая работа по курсу «Учебные проекты в деятельности учителя-предметника (Веб 2.0)»</vt:lpstr>
      <vt:lpstr>Автор итоговой работы</vt:lpstr>
      <vt:lpstr>О сетевых сервисах</vt:lpstr>
      <vt:lpstr>Тема проекта</vt:lpstr>
      <vt:lpstr>О проекте</vt:lpstr>
      <vt:lpstr>Исследования учащихся</vt:lpstr>
      <vt:lpstr>Вопросы, направляющие проект </vt:lpstr>
      <vt:lpstr>План проекта</vt:lpstr>
      <vt:lpstr>Дидактические и методические материалы проекта</vt:lpstr>
      <vt:lpstr>Материалы по формирующему и итоговому оцениванию</vt:lpstr>
      <vt:lpstr>Ссылки по теме проекта</vt:lpstr>
      <vt:lpstr>Другие документы</vt:lpstr>
      <vt:lpstr>Оценка проекта</vt:lpstr>
      <vt:lpstr>Самооценка проекта</vt:lpstr>
    </vt:vector>
  </TitlesOfParts>
  <Company>МБОУ ДОВ ГЦИ "Эгида"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проекта</dc:title>
  <dc:creator>Natali Louve</dc:creator>
  <cp:lastModifiedBy>user</cp:lastModifiedBy>
  <cp:revision>29</cp:revision>
  <dcterms:created xsi:type="dcterms:W3CDTF">2012-09-11T07:48:50Z</dcterms:created>
  <dcterms:modified xsi:type="dcterms:W3CDTF">2013-02-01T10:00:26Z</dcterms:modified>
</cp:coreProperties>
</file>