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7" r:id="rId7"/>
    <p:sldId id="260" r:id="rId8"/>
    <p:sldId id="264" r:id="rId9"/>
    <p:sldId id="265" r:id="rId10"/>
    <p:sldId id="263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39D07BC-45D6-466A-B49A-690EA06F4483}" type="datetimeFigureOut">
              <a:rPr lang="ru-RU"/>
              <a:pPr>
                <a:defRPr/>
              </a:pPr>
              <a:t>26.01.2010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3280393-2A80-4236-9A96-AC9EBD843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AC47BD-77EE-48D2-980E-6B71EE6AF1C1}" type="datetimeFigureOut">
              <a:rPr lang="ru-RU"/>
              <a:pPr>
                <a:defRPr/>
              </a:pPr>
              <a:t>26.01.2010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5EB82C-B79F-4C99-8F39-60AD0792E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6634857E-8DBE-4099-884D-7098A1541BF6}" type="datetimeFigureOut">
              <a:rPr lang="ru-RU"/>
              <a:pPr>
                <a:defRPr/>
              </a:pPr>
              <a:t>26.01.2010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FF112E1-C25A-4A1C-838F-4F94E5947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489E3D-8D58-49C2-A2D5-D3924EB9BD70}" type="datetimeFigureOut">
              <a:rPr lang="ru-RU"/>
              <a:pPr>
                <a:defRPr/>
              </a:pPr>
              <a:t>26.01.2010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86C2EF-0C5B-450B-82D0-BE3279B35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66E8D2-0B38-4341-A197-628CB4828903}" type="datetimeFigureOut">
              <a:rPr lang="ru-RU"/>
              <a:pPr>
                <a:defRPr/>
              </a:pPr>
              <a:t>26.01.2010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7CE695-E909-46D7-A9D7-069A50500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782ABC-5C36-4D29-BB99-A35BA5EF32F9}" type="datetimeFigureOut">
              <a:rPr lang="ru-RU"/>
              <a:pPr>
                <a:defRPr/>
              </a:pPr>
              <a:t>26.01.2010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D8CFA5-C535-4F18-8DE2-1DE464CD7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92246-6AC5-4EDF-AC65-0E0305B93DAF}" type="datetimeFigureOut">
              <a:rPr lang="ru-RU"/>
              <a:pPr>
                <a:defRPr/>
              </a:pPr>
              <a:t>26.01.2010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926CA-6DE9-4359-80A2-1E061DA03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FDFCC21-0BA3-4933-81BF-34843C693A5E}" type="datetimeFigureOut">
              <a:rPr lang="ru-RU"/>
              <a:pPr>
                <a:defRPr/>
              </a:pPr>
              <a:t>26.01.2010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D177021-E530-4AC1-9D28-5A936B4F9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3F4F41C-D595-4BD9-BFEF-9BDE5711EEBA}" type="datetimeFigureOut">
              <a:rPr lang="ru-RU"/>
              <a:pPr>
                <a:defRPr/>
              </a:pPr>
              <a:t>26.01.2010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77D748E-CA9D-4C24-B833-0A595AD01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1A2BB-3039-4D01-B0B7-92C0440A00E8}" type="datetimeFigureOut">
              <a:rPr lang="ru-RU"/>
              <a:pPr>
                <a:defRPr/>
              </a:pPr>
              <a:t>26.01.2010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B1B50-D5CA-4675-93FC-CEFCBF50A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65D3-E7A7-41CF-8B81-41F7E776C895}" type="datetimeFigureOut">
              <a:rPr lang="ru-RU"/>
              <a:pPr>
                <a:defRPr/>
              </a:pPr>
              <a:t>26.01.2010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DDCD8-556D-4FDB-AB8E-F8A54BF96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0EF6033-C9C7-435F-A83A-52B60CE3805D}" type="datetimeFigureOut">
              <a:rPr lang="ru-RU"/>
              <a:pPr>
                <a:defRPr/>
              </a:pPr>
              <a:t>26.01.2010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7917A801-6175-4EB2-AB7B-89F87EEEC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39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6DAB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6DABB"/>
          </a:solidFill>
          <a:latin typeface="Cambria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6DABB"/>
          </a:solidFill>
          <a:latin typeface="Cambria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6DABB"/>
          </a:solidFill>
          <a:latin typeface="Cambria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6DABB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6DABB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6DABB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6DABB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6DABB"/>
          </a:solidFill>
          <a:latin typeface="Cambria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1B587C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1B587C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1B587C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ch_045i.bmp"/>
          <p:cNvPicPr>
            <a:picLocks noChangeAspect="1"/>
          </p:cNvPicPr>
          <p:nvPr/>
        </p:nvPicPr>
        <p:blipFill>
          <a:blip r:embed="rId2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357158" y="1071546"/>
            <a:ext cx="4044012" cy="4500594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929058" y="1000108"/>
            <a:ext cx="5000660" cy="39703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ЧЕХОВ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Антон </a:t>
            </a:r>
            <a:r>
              <a:rPr lang="ru-RU" sz="3600" b="1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Павлович -</a:t>
            </a:r>
            <a:endParaRPr lang="en-US" sz="3600" b="1" dirty="0" smtClean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</a:t>
            </a:r>
            <a:r>
              <a:rPr lang="ru-RU" sz="3600" b="1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исатель, врач, садовник</a:t>
            </a:r>
            <a:endParaRPr lang="ru-RU" sz="3600" b="1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(1860-1904)</a:t>
            </a:r>
            <a:endParaRPr lang="ru-RU" sz="3600" b="1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a01128.bmp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285984" y="642918"/>
            <a:ext cx="4286280" cy="4770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3108" y="55007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М. К. </a:t>
            </a:r>
            <a:r>
              <a:rPr lang="ru-RU" dirty="0" err="1"/>
              <a:t>Аникушин</a:t>
            </a:r>
            <a:r>
              <a:rPr lang="ru-RU" dirty="0"/>
              <a:t>. «Антон Павлович Чехов». Бронза. 1961 год. Третьяковская галерея.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t0533i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571500"/>
            <a:ext cx="4975225" cy="3714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7107" name="Прямоугольник 2"/>
          <p:cNvSpPr>
            <a:spLocks noChangeArrowheads="1"/>
          </p:cNvSpPr>
          <p:nvPr/>
        </p:nvSpPr>
        <p:spPr bwMode="auto">
          <a:xfrm>
            <a:off x="714375" y="4429125"/>
            <a:ext cx="3206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mbria" pitchFamily="18" charset="0"/>
              </a:rPr>
              <a:t>Таганрог. Домик А. П. Чехова.</a:t>
            </a:r>
          </a:p>
        </p:txBody>
      </p:sp>
      <p:sp>
        <p:nvSpPr>
          <p:cNvPr id="47108" name="Прямоугольник 3"/>
          <p:cNvSpPr>
            <a:spLocks noChangeArrowheads="1"/>
          </p:cNvSpPr>
          <p:nvPr/>
        </p:nvSpPr>
        <p:spPr bwMode="auto">
          <a:xfrm>
            <a:off x="4929188" y="6286500"/>
            <a:ext cx="340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mbria" pitchFamily="18" charset="0"/>
              </a:rPr>
              <a:t>Таганрог. Никольская церковь.</a:t>
            </a:r>
          </a:p>
        </p:txBody>
      </p:sp>
      <p:pic>
        <p:nvPicPr>
          <p:cNvPr id="5" name="Рисунок 4" descr="04t1910i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8" y="2928938"/>
            <a:ext cx="4491037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7110" name="Прямоугольник 5"/>
          <p:cNvSpPr>
            <a:spLocks noChangeArrowheads="1"/>
          </p:cNvSpPr>
          <p:nvPr/>
        </p:nvSpPr>
        <p:spPr bwMode="auto">
          <a:xfrm>
            <a:off x="5357813" y="428625"/>
            <a:ext cx="33575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Georgia" pitchFamily="18" charset="0"/>
              </a:rPr>
              <a:t>Семья Чеховых— вообще талантливая, давшая несколько писателей и художников.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Прямоугольник 3"/>
          <p:cNvSpPr>
            <a:spLocks noChangeArrowheads="1"/>
          </p:cNvSpPr>
          <p:nvPr/>
        </p:nvSpPr>
        <p:spPr bwMode="auto">
          <a:xfrm>
            <a:off x="4429125" y="1357313"/>
            <a:ext cx="4572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Georgia" pitchFamily="18" charset="0"/>
              </a:rPr>
              <a:t>Родился в многодетной семье купца третьей гильдии, владельца бакалейной лавки; учился в классической гимназии, одновременно помогая отцу в торговле. К гимназическим годам относятся первые литературные опыты Чехова — водевили, сцены, очерки, анекдоты и т. п.; некоторые из них он посылает в редакции столичных юмористических журналов</a:t>
            </a:r>
            <a:r>
              <a:rPr lang="ru-RU" sz="2000" dirty="0" smtClean="0">
                <a:latin typeface="Georgia" pitchFamily="18" charset="0"/>
              </a:rPr>
              <a:t>. </a:t>
            </a:r>
          </a:p>
          <a:p>
            <a:r>
              <a:rPr lang="ru-RU" sz="2000" dirty="0" smtClean="0">
                <a:latin typeface="Georgia" pitchFamily="18" charset="0"/>
              </a:rPr>
              <a:t>В 1879 г. </a:t>
            </a:r>
            <a:r>
              <a:rPr lang="ru-RU" sz="2000" dirty="0" smtClean="0">
                <a:latin typeface="Georgia" pitchFamily="18" charset="0"/>
              </a:rPr>
              <a:t>п</a:t>
            </a:r>
            <a:r>
              <a:rPr lang="ru-RU" sz="2000" dirty="0" smtClean="0">
                <a:latin typeface="Georgia" pitchFamily="18" charset="0"/>
              </a:rPr>
              <a:t>оступил на медицинский факультет Московского университета.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48131" name="Прямоугольник 4"/>
          <p:cNvSpPr>
            <a:spLocks noChangeArrowheads="1"/>
          </p:cNvSpPr>
          <p:nvPr/>
        </p:nvSpPr>
        <p:spPr bwMode="auto">
          <a:xfrm>
            <a:off x="1071538" y="214290"/>
            <a:ext cx="68310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FFC000"/>
                </a:solidFill>
                <a:latin typeface="Georgia" pitchFamily="18" charset="0"/>
              </a:rPr>
              <a:t>Семья. Учеба. Антоша </a:t>
            </a:r>
            <a:r>
              <a:rPr lang="ru-RU" sz="3600" dirty="0" err="1">
                <a:solidFill>
                  <a:srgbClr val="FFC000"/>
                </a:solidFill>
                <a:latin typeface="Georgia" pitchFamily="18" charset="0"/>
              </a:rPr>
              <a:t>Чехонте</a:t>
            </a:r>
            <a:endParaRPr lang="ru-RU" sz="3600" dirty="0">
              <a:solidFill>
                <a:srgbClr val="FFC000"/>
              </a:solidFill>
              <a:latin typeface="Georgia" pitchFamily="18" charset="0"/>
            </a:endParaRPr>
          </a:p>
        </p:txBody>
      </p:sp>
      <p:pic>
        <p:nvPicPr>
          <p:cNvPr id="6" name="Рисунок 5" descr="04t1909i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285875"/>
            <a:ext cx="3857625" cy="429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8133" name="Прямоугольник 6"/>
          <p:cNvSpPr>
            <a:spLocks noChangeArrowheads="1"/>
          </p:cNvSpPr>
          <p:nvPr/>
        </p:nvSpPr>
        <p:spPr bwMode="auto">
          <a:xfrm>
            <a:off x="428625" y="5572125"/>
            <a:ext cx="358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mbria" pitchFamily="18" charset="0"/>
              </a:rPr>
              <a:t>Таганрог. Музей «Лавка Чехова».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Прямоугольник 1"/>
          <p:cNvSpPr>
            <a:spLocks noChangeArrowheads="1"/>
          </p:cNvSpPr>
          <p:nvPr/>
        </p:nvSpPr>
        <p:spPr bwMode="auto">
          <a:xfrm>
            <a:off x="4714875" y="1285875"/>
            <a:ext cx="4429125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Georgia" pitchFamily="18" charset="0"/>
              </a:rPr>
              <a:t>После поступления на медицинский факультет Московского университета </a:t>
            </a:r>
            <a:r>
              <a:rPr lang="ru-RU" sz="2000" dirty="0" smtClean="0">
                <a:latin typeface="Georgia" pitchFamily="18" charset="0"/>
              </a:rPr>
              <a:t>литературный </a:t>
            </a:r>
            <a:r>
              <a:rPr lang="ru-RU" sz="2000" dirty="0">
                <a:latin typeface="Georgia" pitchFamily="18" charset="0"/>
              </a:rPr>
              <a:t>труд становится для Чехова основным источником заработка: с этого времени его «юмористические мелочи» регулярно публикуются на страницах массовых иллюстрированных журналов под разнообразными псевдонимами (Антоша </a:t>
            </a:r>
            <a:r>
              <a:rPr lang="ru-RU" sz="2000" dirty="0" err="1">
                <a:latin typeface="Georgia" pitchFamily="18" charset="0"/>
              </a:rPr>
              <a:t>Чехонте</a:t>
            </a:r>
            <a:r>
              <a:rPr lang="ru-RU" sz="2000" dirty="0">
                <a:latin typeface="Georgia" pitchFamily="18" charset="0"/>
              </a:rPr>
              <a:t>, Человек без селезенки и др.).</a:t>
            </a:r>
          </a:p>
        </p:txBody>
      </p:sp>
      <p:pic>
        <p:nvPicPr>
          <p:cNvPr id="3" name="Рисунок 2" descr="m03026i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285860"/>
            <a:ext cx="3722690" cy="41434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9156" name="Прямоугольник 3"/>
          <p:cNvSpPr>
            <a:spLocks noChangeArrowheads="1"/>
          </p:cNvSpPr>
          <p:nvPr/>
        </p:nvSpPr>
        <p:spPr bwMode="auto">
          <a:xfrm>
            <a:off x="214313" y="5429250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mbria" pitchFamily="18" charset="0"/>
              </a:rPr>
              <a:t>Старое здание Московского университета  на Моховой ул. 1817-1819. Архитектор </a:t>
            </a:r>
          </a:p>
          <a:p>
            <a:r>
              <a:rPr lang="ru-RU">
                <a:latin typeface="Cambria" pitchFamily="18" charset="0"/>
              </a:rPr>
              <a:t>Д. И. Жилярди.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357166"/>
            <a:ext cx="7493423" cy="5232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Чехов - писатель</a:t>
            </a:r>
            <a:endParaRPr lang="ru-RU" sz="2800" b="1" dirty="0">
              <a:ln w="11430"/>
              <a:solidFill>
                <a:schemeClr val="accent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1000108"/>
            <a:ext cx="457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Веселого в «юмористических» шаржах </a:t>
            </a:r>
            <a:r>
              <a:rPr lang="ru-RU" dirty="0" err="1" smtClean="0"/>
              <a:t>Чехонте</a:t>
            </a:r>
            <a:r>
              <a:rPr lang="ru-RU" dirty="0" smtClean="0"/>
              <a:t> очень мало: общий тон — мрачный и безнадежный. Перед нами развертывается ежедневная жизнь в всем трагизме своей мелочности, пустоты и бездушия. Отцы семейства, срывающие на близких всякого рода неприятности по службе и карточным проигрышам, взяточничество провинциальной администрации, интриги представителей интеллигентных </a:t>
            </a:r>
            <a:r>
              <a:rPr lang="ru-RU" dirty="0" smtClean="0"/>
              <a:t>профессий, </a:t>
            </a:r>
            <a:r>
              <a:rPr lang="ru-RU" dirty="0" smtClean="0"/>
              <a:t>скука семейной жизни, грубейший эгоизм «честных» людей в обращении с «продажными тварями» («Анюта», «Хористка»), безграничная тупость мужика («Злоумышленник»), полное вообще отсутствие нравственного чувства и стремления к идеалу — вот та картина, которая развертывается перед читателем «веселых» рассказов </a:t>
            </a:r>
            <a:r>
              <a:rPr lang="ru-RU" dirty="0" err="1" smtClean="0"/>
              <a:t>Чехонте</a:t>
            </a:r>
            <a:r>
              <a:rPr lang="ru-RU" dirty="0" smtClean="0"/>
              <a:t>.</a:t>
            </a:r>
          </a:p>
        </p:txBody>
      </p:sp>
      <p:pic>
        <p:nvPicPr>
          <p:cNvPr id="3" name="Рисунок 2" descr="cheh01i.bmp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85720" y="1142984"/>
            <a:ext cx="3830732" cy="4263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14282" y="5429264"/>
            <a:ext cx="3500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Иллюстрация к рассказу А.П. Чехова «Злоумышленник». Художник Н.А. Пономарев.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357166"/>
            <a:ext cx="7493423" cy="5232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Чехов - писатель</a:t>
            </a:r>
            <a:endParaRPr lang="ru-RU" sz="2800" b="1" dirty="0">
              <a:ln w="11430"/>
              <a:solidFill>
                <a:schemeClr val="accent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Прямоугольник 1"/>
          <p:cNvSpPr>
            <a:spLocks noChangeArrowheads="1"/>
          </p:cNvSpPr>
          <p:nvPr/>
        </p:nvSpPr>
        <p:spPr bwMode="auto">
          <a:xfrm>
            <a:off x="4286248" y="1428750"/>
            <a:ext cx="464344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dirty="0" smtClean="0">
              <a:latin typeface="Cambria" pitchFamily="18" charset="0"/>
            </a:endParaRPr>
          </a:p>
          <a:p>
            <a:endParaRPr lang="ru-RU" dirty="0" smtClean="0">
              <a:latin typeface="Cambria" pitchFamily="18" charset="0"/>
            </a:endParaRPr>
          </a:p>
          <a:p>
            <a:r>
              <a:rPr lang="ru-RU" sz="2000" dirty="0" smtClean="0">
                <a:latin typeface="Cambria" pitchFamily="18" charset="0"/>
              </a:rPr>
              <a:t>После </a:t>
            </a:r>
            <a:r>
              <a:rPr lang="ru-RU" sz="2000" dirty="0">
                <a:latin typeface="Cambria" pitchFamily="18" charset="0"/>
              </a:rPr>
              <a:t>окончания университета (1884) </a:t>
            </a:r>
            <a:r>
              <a:rPr lang="ru-RU" sz="2000" dirty="0" smtClean="0">
                <a:latin typeface="Cambria" pitchFamily="18" charset="0"/>
              </a:rPr>
              <a:t>Чехов переезжает в село Мелихово </a:t>
            </a:r>
            <a:r>
              <a:rPr lang="ru-RU" sz="2000" dirty="0" smtClean="0">
                <a:latin typeface="Cambria" pitchFamily="18" charset="0"/>
              </a:rPr>
              <a:t>Серпуховского уезда</a:t>
            </a:r>
            <a:r>
              <a:rPr lang="ru-RU" sz="2000" dirty="0" smtClean="0">
                <a:latin typeface="Cambria" pitchFamily="18" charset="0"/>
              </a:rPr>
              <a:t>, где работает уездным врачом. С </a:t>
            </a:r>
            <a:r>
              <a:rPr lang="ru-RU" sz="2000" dirty="0" smtClean="0">
                <a:latin typeface="Cambria" pitchFamily="18" charset="0"/>
              </a:rPr>
              <a:t>самого раннего утра перед его домом уже стояли бабы и дети и ждали от него врачебной помощи. Он выходил, выстукивал, выслушивал и никого не отпускал без лекарства</a:t>
            </a:r>
            <a:r>
              <a:rPr lang="ru-RU" sz="2000" dirty="0" smtClean="0">
                <a:latin typeface="Cambria" pitchFamily="18" charset="0"/>
              </a:rPr>
              <a:t>...</a:t>
            </a:r>
          </a:p>
          <a:p>
            <a:r>
              <a:rPr lang="ru-RU" sz="2000" dirty="0" smtClean="0">
                <a:latin typeface="Cambria" pitchFamily="18" charset="0"/>
              </a:rPr>
              <a:t>Помимо </a:t>
            </a:r>
            <a:r>
              <a:rPr lang="ru-RU" sz="2000" dirty="0" smtClean="0">
                <a:latin typeface="Cambria" pitchFamily="18" charset="0"/>
              </a:rPr>
              <a:t>этого приема у себя, установилась и практика вызова Чехова-врача к тяжелобольным, к больным, требующим срочной неотложной помощи, и т.д. </a:t>
            </a:r>
            <a:endParaRPr lang="ru-RU" sz="2000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357166"/>
            <a:ext cx="7493423" cy="5232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Чехов - врач</a:t>
            </a:r>
            <a:endParaRPr lang="ru-RU" sz="2800" b="1" dirty="0">
              <a:ln w="11430"/>
              <a:solidFill>
                <a:schemeClr val="accent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2229" name="Прямоугольник 4"/>
          <p:cNvSpPr>
            <a:spLocks noChangeArrowheads="1"/>
          </p:cNvSpPr>
          <p:nvPr/>
        </p:nvSpPr>
        <p:spPr bwMode="auto">
          <a:xfrm>
            <a:off x="500034" y="5286388"/>
            <a:ext cx="3714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latin typeface="Georgia" pitchFamily="18" charset="0"/>
              </a:rPr>
              <a:t>Мелихово — музей-усадьба А. П. </a:t>
            </a:r>
            <a:r>
              <a:rPr lang="ru-RU" dirty="0" smtClean="0">
                <a:latin typeface="Georgia" pitchFamily="18" charset="0"/>
              </a:rPr>
              <a:t>Чехова.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6" name="Рисунок 5" descr="meusadi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571612"/>
            <a:ext cx="3273834" cy="3643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4929190" y="1214422"/>
            <a:ext cx="3714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latin typeface="Georgia" pitchFamily="18" charset="0"/>
              </a:rPr>
              <a:t>«Рад, что у меня есть медицина»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Прямоугольник 1"/>
          <p:cNvSpPr>
            <a:spLocks noChangeArrowheads="1"/>
          </p:cNvSpPr>
          <p:nvPr/>
        </p:nvSpPr>
        <p:spPr bwMode="auto">
          <a:xfrm>
            <a:off x="4143372" y="1428750"/>
            <a:ext cx="478631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И врачебный прием крестьян, и выдача им лекарств производилась безвозмездно. Антон Павлович принимал больных с пяти утра до девяти, так что оставалось время и на сад, и на литературную работу.</a:t>
            </a:r>
            <a:endParaRPr lang="ru-RU" sz="2000" dirty="0" smtClean="0">
              <a:latin typeface="Cambria" pitchFamily="18" charset="0"/>
            </a:endParaRPr>
          </a:p>
          <a:p>
            <a:r>
              <a:rPr lang="ru-RU" sz="2000" dirty="0" smtClean="0">
                <a:latin typeface="Cambria" pitchFamily="18" charset="0"/>
              </a:rPr>
              <a:t>Чехов </a:t>
            </a:r>
            <a:r>
              <a:rPr lang="ru-RU" sz="2000" dirty="0" smtClean="0">
                <a:latin typeface="Cambria" pitchFamily="18" charset="0"/>
              </a:rPr>
              <a:t>никогда не говорил, что он хороший писатель, но неоднократно повторял: «Я — хороший врач</a:t>
            </a:r>
            <a:r>
              <a:rPr lang="ru-RU" sz="2000" dirty="0" smtClean="0">
                <a:latin typeface="Cambria" pitchFamily="18" charset="0"/>
              </a:rPr>
              <a:t>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357166"/>
            <a:ext cx="7493423" cy="5232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Чехов - врач</a:t>
            </a:r>
            <a:endParaRPr lang="ru-RU" sz="2800" b="1" dirty="0">
              <a:ln w="11430"/>
              <a:solidFill>
                <a:schemeClr val="accent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3595706" cy="284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357166"/>
            <a:ext cx="7493423" cy="5232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Чехов - садовник</a:t>
            </a:r>
            <a:endParaRPr lang="ru-RU" sz="2800" b="1" dirty="0">
              <a:ln w="11430"/>
              <a:solidFill>
                <a:schemeClr val="accent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3857620" y="1071546"/>
            <a:ext cx="52863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  <a:latin typeface="Georgia" pitchFamily="18" charset="0"/>
              </a:rPr>
              <a:t>Антон Павлович </a:t>
            </a:r>
            <a:r>
              <a:rPr lang="ru-RU" sz="2000" dirty="0" smtClean="0">
                <a:latin typeface="Georgia" pitchFamily="18" charset="0"/>
              </a:rPr>
              <a:t>с удовольствием проводил время в саду - не как созерцатель, а, скорее, как создатель и заботливый отец - ведь сад был его детищем. «Многие видели, как он иногда по утрам, сидя на корточках, заботливо обмазывал серой стволы роз или выдергивал сорные травы из клумб.» - писал А.И. Куприн. Посадка и </a:t>
            </a:r>
            <a:r>
              <a:rPr lang="ru-RU" sz="2000" dirty="0" err="1" smtClean="0">
                <a:latin typeface="Georgia" pitchFamily="18" charset="0"/>
              </a:rPr>
              <a:t>окопка</a:t>
            </a:r>
            <a:r>
              <a:rPr lang="ru-RU" sz="2000" dirty="0" smtClean="0">
                <a:latin typeface="Georgia" pitchFamily="18" charset="0"/>
              </a:rPr>
              <a:t> деревьев, обрезка роз, внесение удобрений, полив, обвязка стволов на зиму - все это Чехов старался делать самостоятельно, но объем работ был достаточно велик. Помогал ему нанятый работник - сначала турок </a:t>
            </a:r>
            <a:r>
              <a:rPr lang="ru-RU" sz="2000" dirty="0" smtClean="0">
                <a:latin typeface="Georgia" pitchFamily="18" charset="0"/>
              </a:rPr>
              <a:t>Мустафа, </a:t>
            </a:r>
            <a:r>
              <a:rPr lang="ru-RU" sz="2000" dirty="0" smtClean="0">
                <a:latin typeface="Georgia" pitchFamily="18" charset="0"/>
              </a:rPr>
              <a:t>а после его ухода </a:t>
            </a:r>
            <a:r>
              <a:rPr lang="ru-RU" sz="2000" dirty="0" smtClean="0">
                <a:latin typeface="Georgia" pitchFamily="18" charset="0"/>
              </a:rPr>
              <a:t>– Арсений.</a:t>
            </a:r>
            <a:endParaRPr lang="ru-RU" sz="2000" dirty="0">
              <a:latin typeface="Georgia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142984"/>
            <a:ext cx="3643337" cy="267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285720" y="3929066"/>
            <a:ext cx="35718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Антон Павлович Чехов в саду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Прямоугольник 1"/>
          <p:cNvSpPr>
            <a:spLocks noChangeArrowheads="1"/>
          </p:cNvSpPr>
          <p:nvPr/>
        </p:nvSpPr>
        <p:spPr bwMode="auto">
          <a:xfrm>
            <a:off x="4286248" y="1428750"/>
            <a:ext cx="464344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Очень много работал Чехов с каталогами растений, постоянно выбирая новинки для своего сада, привлекая к этому родных. Великий писатель был также большим экспериментатором, а говоря современным языком, </a:t>
            </a:r>
            <a:r>
              <a:rPr lang="ru-RU" sz="2000" dirty="0" err="1" smtClean="0">
                <a:latin typeface="Cambria" pitchFamily="18" charset="0"/>
              </a:rPr>
              <a:t>интродуктором</a:t>
            </a:r>
            <a:r>
              <a:rPr lang="ru-RU" sz="2000" dirty="0" smtClean="0">
                <a:latin typeface="Cambria" pitchFamily="18" charset="0"/>
              </a:rPr>
              <a:t>. В письме В.М. Лаврову Чехов делился: «Посадил я камелии, но говорят, что они продержатся два-три года и потом зачахнут». Однако они зацвели дважды: в 1901 году и два года спустя</a:t>
            </a:r>
            <a:r>
              <a:rPr lang="ru-RU" sz="2000" dirty="0" smtClean="0">
                <a:latin typeface="Cambria" pitchFamily="18" charset="0"/>
              </a:rPr>
              <a:t>.</a:t>
            </a:r>
          </a:p>
          <a:p>
            <a:r>
              <a:rPr lang="ru-RU" sz="2000" dirty="0" smtClean="0">
                <a:latin typeface="Cambria" pitchFamily="18" charset="0"/>
              </a:rPr>
              <a:t>С удовольствием Чехов давал советы по садоводству своим друзьям.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357166"/>
            <a:ext cx="7493423" cy="5232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Чехов - садовник</a:t>
            </a:r>
            <a:endParaRPr lang="ru-RU" sz="2800" b="1" dirty="0">
              <a:ln w="11430"/>
              <a:solidFill>
                <a:schemeClr val="accent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2229" name="Прямоугольник 4"/>
          <p:cNvSpPr>
            <a:spLocks noChangeArrowheads="1"/>
          </p:cNvSpPr>
          <p:nvPr/>
        </p:nvSpPr>
        <p:spPr bwMode="auto">
          <a:xfrm>
            <a:off x="357158" y="4429132"/>
            <a:ext cx="3714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latin typeface="Georgia" pitchFamily="18" charset="0"/>
              </a:rPr>
              <a:t>Сад в усадьбе А. П. Чехова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395289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итей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692</Words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Sakol788</cp:lastModifiedBy>
  <cp:revision>9</cp:revision>
  <dcterms:modified xsi:type="dcterms:W3CDTF">2010-01-26T03:59:42Z</dcterms:modified>
</cp:coreProperties>
</file>