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7" r:id="rId2"/>
    <p:sldId id="268" r:id="rId3"/>
    <p:sldId id="274" r:id="rId4"/>
    <p:sldId id="262" r:id="rId5"/>
    <p:sldId id="263" r:id="rId6"/>
    <p:sldId id="272" r:id="rId7"/>
    <p:sldId id="270" r:id="rId8"/>
    <p:sldId id="265" r:id="rId9"/>
    <p:sldId id="261" r:id="rId10"/>
    <p:sldId id="258" r:id="rId11"/>
    <p:sldId id="259" r:id="rId12"/>
    <p:sldId id="275" r:id="rId13"/>
    <p:sldId id="266" r:id="rId14"/>
    <p:sldId id="271" r:id="rId15"/>
    <p:sldId id="273" r:id="rId16"/>
    <p:sldId id="260" r:id="rId17"/>
    <p:sldId id="267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30205-DED7-4A46-884E-F18F8450AC65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32936-CC0C-4CD0-86B5-C23FE7B33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17B00-A24E-40C5-ADFF-77191B4D05A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32936-CC0C-4CD0-86B5-C23FE7B33BF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018E9-00ED-4BC6-A0A2-6AF33A7FA31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D9DEF-9C15-45F4-8796-88660E3BE930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32936-CC0C-4CD0-86B5-C23FE7B33BF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A2897-F504-4351-BC09-97A9B229C777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955BEE-0821-4328-B427-B77F7EFFFAB6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5C02E3-3979-4589-A078-E5AF0C3B5E5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_2007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Microsoft_Office_Word_20072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772816"/>
            <a:ext cx="7851648" cy="2016224"/>
          </a:xfrm>
        </p:spPr>
        <p:txBody>
          <a:bodyPr/>
          <a:lstStyle/>
          <a:p>
            <a:r>
              <a:rPr lang="ru-RU" dirty="0" smtClean="0"/>
              <a:t>Арифметическая прогрессия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4005064"/>
            <a:ext cx="3672080" cy="23762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Выполнил:</a:t>
            </a:r>
          </a:p>
          <a:p>
            <a:pPr algn="l"/>
            <a:r>
              <a:rPr lang="ru-RU" dirty="0" smtClean="0"/>
              <a:t>	Ученик 9А класса</a:t>
            </a:r>
          </a:p>
          <a:p>
            <a:pPr algn="l"/>
            <a:r>
              <a:rPr lang="ru-RU" dirty="0" smtClean="0"/>
              <a:t>	МБОУ СОШ № 86</a:t>
            </a:r>
          </a:p>
          <a:p>
            <a:pPr algn="l"/>
            <a:r>
              <a:rPr lang="ru-RU" dirty="0" smtClean="0"/>
              <a:t>	</a:t>
            </a:r>
            <a:r>
              <a:rPr lang="ru-RU" dirty="0" err="1" smtClean="0"/>
              <a:t>Паркин</a:t>
            </a:r>
            <a:r>
              <a:rPr lang="ru-RU" dirty="0" smtClean="0"/>
              <a:t> Виталий</a:t>
            </a:r>
          </a:p>
          <a:p>
            <a:pPr algn="l"/>
            <a:r>
              <a:rPr lang="ru-RU" dirty="0" smtClean="0"/>
              <a:t>Руководитель:</a:t>
            </a:r>
          </a:p>
          <a:p>
            <a:pPr algn="l"/>
            <a:r>
              <a:rPr lang="ru-RU" dirty="0" smtClean="0"/>
              <a:t>	Пахомова О.Ю. </a:t>
            </a:r>
            <a:endParaRPr lang="ru-RU" dirty="0" smtClean="0"/>
          </a:p>
          <a:p>
            <a:pPr algn="l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Устная работа</a:t>
            </a:r>
            <a:endParaRPr lang="ru-R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dirty="0" smtClean="0"/>
              <a:t>1. В последовательности (</a:t>
            </a:r>
            <a:r>
              <a:rPr lang="ru-RU" sz="4000" dirty="0" err="1" smtClean="0"/>
              <a:t>х</a:t>
            </a:r>
            <a:r>
              <a:rPr lang="en-US" sz="4000" i="1" baseline="-25000" dirty="0" smtClean="0"/>
              <a:t>n</a:t>
            </a:r>
            <a:r>
              <a:rPr lang="ru-RU" sz="4000" dirty="0" smtClean="0"/>
              <a:t>):</a:t>
            </a:r>
          </a:p>
          <a:p>
            <a:pPr>
              <a:buFont typeface="Wingdings" pitchFamily="2" charset="2"/>
              <a:buNone/>
            </a:pPr>
            <a:r>
              <a:rPr lang="ru-RU" sz="4000" dirty="0" smtClean="0"/>
              <a:t>	</a:t>
            </a:r>
            <a:r>
              <a:rPr lang="en-US" sz="4800" dirty="0" smtClean="0"/>
              <a:t>9</a:t>
            </a:r>
            <a:r>
              <a:rPr lang="ru-RU" sz="4800" dirty="0" smtClean="0"/>
              <a:t>;</a:t>
            </a:r>
            <a:r>
              <a:rPr lang="en-US" sz="4800" dirty="0" smtClean="0"/>
              <a:t> 7; 5; 3; 1; - 1; -3; </a:t>
            </a:r>
            <a:r>
              <a:rPr lang="ru-RU" sz="4800" dirty="0" smtClean="0"/>
              <a:t>…</a:t>
            </a:r>
            <a:r>
              <a:rPr lang="en-US" sz="4800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4000" dirty="0" smtClean="0"/>
              <a:t>		</a:t>
            </a:r>
            <a:r>
              <a:rPr lang="ru-RU" sz="4000" dirty="0" smtClean="0"/>
              <a:t>назовите первый, четвёртый, шестой  и седьмой члены.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cs typeface="Arial" charset="0"/>
            </a:endParaRPr>
          </a:p>
        </p:txBody>
      </p:sp>
      <p:pic>
        <p:nvPicPr>
          <p:cNvPr id="4" name="Рисунок 3" descr="clock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285860"/>
            <a:ext cx="1285884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Устная работа</a:t>
            </a:r>
            <a:endParaRPr lang="ru-RU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dirty="0" smtClean="0"/>
              <a:t>2. </a:t>
            </a:r>
            <a:r>
              <a:rPr lang="ru-RU" sz="4000" dirty="0" smtClean="0"/>
              <a:t>Последовательность (а</a:t>
            </a:r>
            <a:r>
              <a:rPr lang="en-US" sz="4000" i="1" baseline="-25000" dirty="0" smtClean="0"/>
              <a:t>n</a:t>
            </a:r>
            <a:r>
              <a:rPr lang="ru-RU" sz="4000" dirty="0" smtClean="0"/>
              <a:t>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4000" dirty="0" smtClean="0"/>
              <a:t>задана формулой </a:t>
            </a:r>
            <a:r>
              <a:rPr lang="ru-RU" sz="4000" i="1" dirty="0" smtClean="0"/>
              <a:t>а</a:t>
            </a:r>
            <a:r>
              <a:rPr lang="en-US" sz="4000" i="1" baseline="-25000" dirty="0" smtClean="0"/>
              <a:t>n </a:t>
            </a:r>
            <a:r>
              <a:rPr lang="ru-RU" sz="4000" dirty="0" smtClean="0"/>
              <a:t>=</a:t>
            </a:r>
            <a:r>
              <a:rPr lang="en-US" sz="4000" dirty="0" smtClean="0"/>
              <a:t> </a:t>
            </a:r>
            <a:r>
              <a:rPr lang="ru-RU" sz="4000" dirty="0" smtClean="0"/>
              <a:t>2</a:t>
            </a:r>
            <a:r>
              <a:rPr lang="en-US" sz="4000" i="1" dirty="0" smtClean="0"/>
              <a:t>n </a:t>
            </a:r>
            <a:r>
              <a:rPr lang="ru-RU" sz="4000" dirty="0" smtClean="0"/>
              <a:t>-</a:t>
            </a:r>
            <a:r>
              <a:rPr lang="en-US" sz="4000" dirty="0" smtClean="0"/>
              <a:t> </a:t>
            </a:r>
            <a:r>
              <a:rPr lang="ru-RU" sz="4000" dirty="0" smtClean="0"/>
              <a:t>3.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4000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4000" dirty="0" smtClean="0"/>
              <a:t>     Найдите </a:t>
            </a:r>
            <a:r>
              <a:rPr lang="en-US" sz="4800" i="1" dirty="0" smtClean="0"/>
              <a:t>a</a:t>
            </a:r>
            <a:r>
              <a:rPr lang="ru-RU" sz="4800" baseline="-25000" dirty="0" smtClean="0"/>
              <a:t>1 </a:t>
            </a:r>
            <a:r>
              <a:rPr lang="ru-RU" sz="4800" dirty="0" smtClean="0"/>
              <a:t> </a:t>
            </a:r>
            <a:r>
              <a:rPr lang="ru-RU" sz="4800" i="1" dirty="0" smtClean="0"/>
              <a:t>а</a:t>
            </a:r>
            <a:r>
              <a:rPr lang="ru-RU" sz="4800" baseline="-25000" dirty="0" smtClean="0"/>
              <a:t>2 </a:t>
            </a:r>
            <a:r>
              <a:rPr lang="ru-RU" sz="4800" dirty="0" smtClean="0"/>
              <a:t> </a:t>
            </a:r>
            <a:r>
              <a:rPr lang="en-US" sz="4800" dirty="0" smtClean="0"/>
              <a:t>a</a:t>
            </a:r>
            <a:r>
              <a:rPr lang="ru-RU" sz="4800" baseline="-25000" dirty="0" smtClean="0"/>
              <a:t>5 </a:t>
            </a:r>
            <a:r>
              <a:rPr lang="en-US" sz="4800" dirty="0" smtClean="0"/>
              <a:t> </a:t>
            </a:r>
            <a:r>
              <a:rPr lang="ru-RU" sz="4800" i="1" dirty="0" smtClean="0"/>
              <a:t>а</a:t>
            </a:r>
            <a:r>
              <a:rPr lang="ru-RU" sz="4800" baseline="-25000" dirty="0" smtClean="0"/>
              <a:t>15 </a:t>
            </a:r>
            <a:r>
              <a:rPr lang="ru-RU" sz="4800" dirty="0" smtClean="0"/>
              <a:t>  </a:t>
            </a:r>
            <a:r>
              <a:rPr lang="ru-RU" sz="4800" i="1" dirty="0" smtClean="0"/>
              <a:t>а</a:t>
            </a:r>
            <a:r>
              <a:rPr lang="ru-RU" sz="4800" baseline="-25000" dirty="0" smtClean="0"/>
              <a:t>50  </a:t>
            </a:r>
            <a:r>
              <a:rPr lang="ru-RU" sz="4800" dirty="0" smtClean="0"/>
              <a:t> </a:t>
            </a:r>
            <a:r>
              <a:rPr lang="ru-RU" sz="4800" i="1" dirty="0" smtClean="0"/>
              <a:t>а</a:t>
            </a:r>
            <a:r>
              <a:rPr lang="en-US" sz="4800" baseline="-25000" dirty="0" smtClean="0"/>
              <a:t>k</a:t>
            </a:r>
            <a:r>
              <a:rPr lang="ru-RU" sz="4800" dirty="0" smtClean="0"/>
              <a:t>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dirty="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4" name="Рисунок 3" descr="clock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1214422"/>
            <a:ext cx="1296144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Задача: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981200"/>
            <a:ext cx="768667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 smtClean="0"/>
              <a:t>1. </a:t>
            </a:r>
            <a:r>
              <a:rPr lang="ru-RU" sz="4000" dirty="0" smtClean="0"/>
              <a:t>Известно, что </a:t>
            </a:r>
            <a:r>
              <a:rPr lang="ru-RU" sz="4000" i="1" dirty="0" smtClean="0"/>
              <a:t>а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 = 1, </a:t>
            </a:r>
            <a:r>
              <a:rPr lang="en-US" sz="4000" i="1" dirty="0" smtClean="0"/>
              <a:t>d</a:t>
            </a:r>
            <a:r>
              <a:rPr lang="ru-RU" sz="4000" dirty="0" smtClean="0"/>
              <a:t> = 3.</a:t>
            </a:r>
            <a:endParaRPr lang="en-US" sz="4000" dirty="0" smtClean="0"/>
          </a:p>
          <a:p>
            <a:pPr>
              <a:buFont typeface="Wingdings" pitchFamily="2" charset="2"/>
              <a:buNone/>
            </a:pPr>
            <a:r>
              <a:rPr lang="ru-RU" sz="4000" dirty="0" smtClean="0"/>
              <a:t>	Задайте эту прогрессию</a:t>
            </a:r>
            <a:r>
              <a:rPr lang="ru-RU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79925" y="2967038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4013774"/>
            <a:ext cx="621510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1; 4; 7; 11; 15; 19 ; …</a:t>
            </a:r>
          </a:p>
        </p:txBody>
      </p:sp>
      <p:pic>
        <p:nvPicPr>
          <p:cNvPr id="6" name="Рисунок 5" descr="dinozavr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2833687"/>
            <a:ext cx="1500198" cy="1381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fontAlgn="auto">
              <a:spcAft>
                <a:spcPts val="0"/>
              </a:spcAft>
              <a:buNone/>
              <a:defRPr/>
            </a:pPr>
            <a:endParaRPr lang="ru-RU" dirty="0" smtClean="0"/>
          </a:p>
          <a:p>
            <a:pPr marL="41148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	</a:t>
            </a:r>
            <a:r>
              <a:rPr lang="ru-RU" sz="3200" dirty="0" smtClean="0"/>
              <a:t>Альпинисты в первый день восхождения поднялись на высоту 1400м, а затем каждый следующий день поднимались на высоту на 100м меньше, чем в предыдущий. За сколько дней они покорили высоту 5000 м 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4" name="Рисунок 3" descr="slovar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857760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За первый день альпинисты</a:t>
            </a:r>
            <a:endParaRPr lang="en-US" sz="3600" dirty="0" smtClean="0"/>
          </a:p>
          <a:p>
            <a:pPr>
              <a:buNone/>
            </a:pPr>
            <a:r>
              <a:rPr lang="ru-RU" sz="3600" dirty="0" smtClean="0"/>
              <a:t>поднялись на 1400 м, за второй 1300 м и.т.д.. Математической моделью является конечная арифметическая прогрессия, у которой </a:t>
            </a:r>
          </a:p>
          <a:p>
            <a:pPr>
              <a:buNone/>
            </a:pPr>
            <a:r>
              <a:rPr lang="ru-RU" sz="3600" dirty="0" smtClean="0"/>
              <a:t>    </a:t>
            </a:r>
            <a:r>
              <a:rPr lang="en-US" sz="4400" b="1" dirty="0" smtClean="0"/>
              <a:t>a</a:t>
            </a:r>
            <a:r>
              <a:rPr lang="en-US" sz="4400" b="1" baseline="-25000" dirty="0" smtClean="0"/>
              <a:t>1</a:t>
            </a:r>
            <a:r>
              <a:rPr lang="en-US" sz="4400" b="1" dirty="0" smtClean="0"/>
              <a:t> =1400 </a:t>
            </a:r>
            <a:r>
              <a:rPr lang="ru-RU" sz="4400" b="1" dirty="0" smtClean="0"/>
              <a:t>, </a:t>
            </a:r>
            <a:r>
              <a:rPr lang="en-US" sz="4400" b="1" dirty="0" smtClean="0"/>
              <a:t>d = - 100</a:t>
            </a:r>
            <a:r>
              <a:rPr lang="ru-RU" sz="4400" b="1" dirty="0" smtClean="0"/>
              <a:t>,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</a:t>
            </a:r>
            <a:r>
              <a:rPr lang="en-US" sz="4400" b="1" baseline="-25000" dirty="0" err="1" smtClean="0"/>
              <a:t>n</a:t>
            </a:r>
            <a:r>
              <a:rPr lang="en-US" sz="4400" b="1" dirty="0" smtClean="0"/>
              <a:t> = 5000</a:t>
            </a:r>
          </a:p>
          <a:p>
            <a:pPr>
              <a:buNone/>
            </a:pPr>
            <a:r>
              <a:rPr lang="ru-RU" sz="3600" dirty="0" smtClean="0"/>
              <a:t>Подставив </a:t>
            </a:r>
            <a:r>
              <a:rPr lang="en-US" sz="3600" dirty="0" smtClean="0"/>
              <a:t> </a:t>
            </a:r>
            <a:r>
              <a:rPr lang="ru-RU" sz="3600" dirty="0" smtClean="0"/>
              <a:t>данные в формулу найдём </a:t>
            </a:r>
            <a:r>
              <a:rPr lang="en-US" sz="3600" dirty="0" smtClean="0"/>
              <a:t>n</a:t>
            </a:r>
            <a:r>
              <a:rPr lang="ru-RU" sz="3600" dirty="0" smtClean="0"/>
              <a:t> – количество дней</a:t>
            </a:r>
            <a:endParaRPr lang="en-US" sz="3600" dirty="0" smtClean="0"/>
          </a:p>
          <a:p>
            <a:pPr>
              <a:buNone/>
            </a:pP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Задачи из вариантов ГИА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35480"/>
            <a:ext cx="8507288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dirty="0" smtClean="0"/>
              <a:t> 1) Дана арифметическая прогрессия 36,27,18,</a:t>
            </a:r>
            <a:r>
              <a:rPr lang="en-US" sz="2800" dirty="0" smtClean="0"/>
              <a:t>….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   Найдите первый отрицательный член прогрессии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2)Дана арифметическая прогрессия 52,48,44,</a:t>
            </a:r>
            <a:r>
              <a:rPr lang="en-US" sz="2800" dirty="0" smtClean="0"/>
              <a:t>….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Какое из следующих чисел есть среди членов этой прогрессии?</a:t>
            </a:r>
          </a:p>
          <a:p>
            <a:pPr marL="514350" indent="-514350">
              <a:buNone/>
            </a:pPr>
            <a:r>
              <a:rPr lang="ru-RU" sz="2800" dirty="0" smtClean="0"/>
              <a:t>1)84               2)38                 3)28                 4)11</a:t>
            </a:r>
          </a:p>
          <a:p>
            <a:pPr marL="514350" indent="-514350">
              <a:buNone/>
            </a:pPr>
            <a:r>
              <a:rPr lang="ru-RU" sz="2800" dirty="0" smtClean="0"/>
              <a:t> 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Ответы: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604250" cy="4114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cs typeface="Arial" charset="0"/>
              </a:rPr>
              <a:t>1 ) -9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cs typeface="Arial" charset="0"/>
              </a:rPr>
              <a:t>2 ) 3-28</a:t>
            </a:r>
            <a:endParaRPr lang="en-US" sz="4800" dirty="0" smtClean="0">
              <a:cs typeface="Arial" charset="0"/>
            </a:endParaRPr>
          </a:p>
        </p:txBody>
      </p:sp>
      <p:pic>
        <p:nvPicPr>
          <p:cNvPr id="5" name="Рисунок 4" descr="clock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1357298"/>
            <a:ext cx="1285884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Итог: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Мы познакомились с  понятием и формулами арифметической прогрессии  и рассмотрели несколько заданий из вариантов ГИА</a:t>
            </a:r>
            <a:endParaRPr lang="ru-RU" sz="4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800" b="1" i="1" dirty="0" smtClean="0"/>
          </a:p>
          <a:p>
            <a:endParaRPr lang="ru-RU" b="1" i="1" dirty="0" smtClean="0"/>
          </a:p>
          <a:p>
            <a:pPr>
              <a:buFont typeface="Arial" pitchFamily="34" charset="0"/>
              <a:buChar char="•"/>
            </a:pP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420888"/>
            <a:ext cx="612068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1)Познакомиться с понятием и формулами арифметической прогрессии</a:t>
            </a:r>
          </a:p>
          <a:p>
            <a:pPr>
              <a:buNone/>
            </a:pPr>
            <a:r>
              <a:rPr lang="ru-RU" sz="3200" dirty="0" smtClean="0"/>
              <a:t>2)Подготовиться к экзаменам на тему «арифметическая прогрессия»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Определение 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арифметической прогрессии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Числовая последовательность, каждый член которой, начиная со второго, равен сумме предыдущего члена и некоторого числа </a:t>
            </a:r>
            <a:r>
              <a:rPr lang="en-US" dirty="0" smtClean="0"/>
              <a:t>d</a:t>
            </a:r>
            <a:r>
              <a:rPr lang="ru-RU" dirty="0" smtClean="0"/>
              <a:t>, называется </a:t>
            </a:r>
            <a:r>
              <a:rPr lang="ru-RU" b="1" i="1" dirty="0" smtClean="0"/>
              <a:t>арифметической прогрессией.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214818"/>
            <a:ext cx="6452220" cy="252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=a1+d(n-1)</a:t>
            </a:r>
            <a:endParaRPr lang="ru-RU" sz="4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hlink"/>
                </a:solidFill>
              </a:rPr>
              <a:t/>
            </a:r>
            <a:br>
              <a:rPr lang="ru-RU" sz="3600" b="1" i="1" dirty="0" smtClean="0">
                <a:solidFill>
                  <a:schemeClr val="hlink"/>
                </a:solidFill>
              </a:rPr>
            </a:br>
            <a:r>
              <a:rPr lang="en-US" sz="3600" b="1" i="1" dirty="0" smtClean="0">
                <a:solidFill>
                  <a:schemeClr val="hlink"/>
                </a:solidFill>
              </a:rPr>
              <a:t/>
            </a:r>
            <a:br>
              <a:rPr lang="en-US" sz="3600" b="1" i="1" dirty="0" smtClean="0">
                <a:solidFill>
                  <a:schemeClr val="hlink"/>
                </a:solidFill>
              </a:rPr>
            </a:br>
            <a:r>
              <a:rPr lang="en-US" sz="3600" b="1" i="1" dirty="0" smtClean="0">
                <a:solidFill>
                  <a:schemeClr val="hlink"/>
                </a:solidFill>
              </a:rPr>
              <a:t/>
            </a:r>
            <a:br>
              <a:rPr lang="en-US" sz="3600" b="1" i="1" dirty="0" smtClean="0">
                <a:solidFill>
                  <a:schemeClr val="hlink"/>
                </a:solidFill>
              </a:rPr>
            </a:br>
            <a:r>
              <a:rPr lang="en-US" sz="3600" b="1" i="1" dirty="0" smtClean="0">
                <a:solidFill>
                  <a:schemeClr val="hlink"/>
                </a:solidFill>
              </a:rPr>
              <a:t/>
            </a:r>
            <a:br>
              <a:rPr lang="en-US" sz="3600" b="1" i="1" dirty="0" smtClean="0">
                <a:solidFill>
                  <a:schemeClr val="hlink"/>
                </a:solidFill>
              </a:rPr>
            </a:br>
            <a:r>
              <a:rPr lang="en-US" sz="3600" b="1" i="1" dirty="0" smtClean="0">
                <a:solidFill>
                  <a:schemeClr val="hlink"/>
                </a:solidFill>
              </a:rPr>
              <a:t/>
            </a:r>
            <a:br>
              <a:rPr lang="en-US" sz="3600" b="1" i="1" dirty="0" smtClean="0">
                <a:solidFill>
                  <a:schemeClr val="hlink"/>
                </a:solidFill>
              </a:rPr>
            </a:br>
            <a:r>
              <a:rPr lang="en-US" sz="3600" b="1" i="1" dirty="0" smtClean="0">
                <a:solidFill>
                  <a:schemeClr val="hlink"/>
                </a:solidFill>
              </a:rPr>
              <a:t/>
            </a:r>
            <a:br>
              <a:rPr lang="en-US" sz="3600" b="1" i="1" dirty="0" smtClean="0">
                <a:solidFill>
                  <a:schemeClr val="hlink"/>
                </a:solidFill>
              </a:rPr>
            </a:br>
            <a:r>
              <a:rPr lang="en-US" sz="3600" b="1" i="1" dirty="0" smtClean="0">
                <a:solidFill>
                  <a:schemeClr val="hlink"/>
                </a:solidFill>
              </a:rPr>
              <a:t/>
            </a:r>
            <a:br>
              <a:rPr lang="en-US" sz="3600" b="1" i="1" dirty="0" smtClean="0">
                <a:solidFill>
                  <a:schemeClr val="hlink"/>
                </a:solidFill>
              </a:rPr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Разность арифметической прогрессии</a:t>
            </a:r>
            <a:r>
              <a:rPr lang="ru-RU" sz="4000" b="1" i="1" dirty="0" smtClean="0">
                <a:solidFill>
                  <a:schemeClr val="hlink"/>
                </a:solidFill>
              </a:rPr>
              <a:t/>
            </a:r>
            <a:br>
              <a:rPr lang="ru-RU" sz="4000" b="1" i="1" dirty="0" smtClean="0">
                <a:solidFill>
                  <a:schemeClr val="hlink"/>
                </a:solidFill>
              </a:rPr>
            </a:br>
            <a:endParaRPr lang="ru-RU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51520" y="1935480"/>
            <a:ext cx="8712968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 Число </a:t>
            </a:r>
            <a:r>
              <a:rPr lang="en-US" dirty="0" smtClean="0"/>
              <a:t>d</a:t>
            </a:r>
            <a:r>
              <a:rPr lang="ru-RU" dirty="0" smtClean="0"/>
              <a:t>, на которое отличается каждый последующий член</a:t>
            </a:r>
            <a:r>
              <a:rPr lang="ru-RU" sz="2400" dirty="0" smtClean="0"/>
              <a:t> арифметической прогрессии, начиная со второго, от предыдущего члена, называется разностью арифметической прогрессии.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sz="5400" dirty="0" smtClean="0"/>
              <a:t>             </a:t>
            </a:r>
            <a:endParaRPr lang="ru-RU" sz="6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ru-RU" sz="3600" b="1" i="1" dirty="0" smtClean="0"/>
              <a:t> </a:t>
            </a:r>
            <a:r>
              <a:rPr lang="en-US" sz="3600" b="1" i="1" dirty="0" smtClean="0"/>
              <a:t>d </a:t>
            </a:r>
            <a:r>
              <a:rPr lang="en-US" sz="3600" b="1" i="1" dirty="0" smtClean="0">
                <a:cs typeface="Arial" charset="0"/>
              </a:rPr>
              <a:t>&gt; 0      </a:t>
            </a:r>
            <a:r>
              <a:rPr lang="ru-RU" sz="3600" b="1" i="1" dirty="0" smtClean="0">
                <a:cs typeface="Arial" charset="0"/>
              </a:rPr>
              <a:t>  прогрессия возрастающая</a:t>
            </a:r>
            <a:r>
              <a:rPr lang="ru-RU" sz="3200" b="1" i="1" dirty="0" smtClean="0">
                <a:cs typeface="Arial" charset="0"/>
              </a:rPr>
              <a:t>,</a:t>
            </a:r>
          </a:p>
          <a:p>
            <a:pPr>
              <a:spcBef>
                <a:spcPct val="50000"/>
              </a:spcBef>
              <a:buNone/>
            </a:pPr>
            <a:r>
              <a:rPr lang="ru-RU" sz="3600" b="1" i="1" dirty="0" smtClean="0">
                <a:cs typeface="Arial" charset="0"/>
              </a:rPr>
              <a:t> </a:t>
            </a:r>
            <a:r>
              <a:rPr lang="en-US" sz="3600" b="1" i="1" dirty="0" smtClean="0">
                <a:cs typeface="Arial" charset="0"/>
              </a:rPr>
              <a:t>d &lt; 0      </a:t>
            </a:r>
            <a:r>
              <a:rPr lang="ru-RU" sz="3600" b="1" i="1" dirty="0" smtClean="0">
                <a:cs typeface="Arial" charset="0"/>
              </a:rPr>
              <a:t>  прогрессия убывающая</a:t>
            </a:r>
            <a:endParaRPr lang="en-US" sz="3600" b="1" i="1" dirty="0" smtClean="0">
              <a:cs typeface="Arial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Стрелка вправо 5"/>
          <p:cNvSpPr/>
          <p:nvPr/>
        </p:nvSpPr>
        <p:spPr>
          <a:xfrm flipV="1">
            <a:off x="1475656" y="4941168"/>
            <a:ext cx="720080" cy="288032"/>
          </a:xfrm>
          <a:prstGeom prst="rightArrow">
            <a:avLst>
              <a:gd name="adj1" fmla="val 50000"/>
              <a:gd name="adj2" fmla="val 4067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475656" y="5589240"/>
            <a:ext cx="720080" cy="2880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3645024"/>
            <a:ext cx="4608512" cy="10801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d = a</a:t>
            </a:r>
            <a:r>
              <a:rPr lang="en-US" sz="5400" baseline="-25000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 – a</a:t>
            </a:r>
            <a:r>
              <a:rPr lang="en-US" sz="5400" baseline="-25000" dirty="0" smtClean="0">
                <a:solidFill>
                  <a:schemeClr val="accent2">
                    <a:lumMod val="50000"/>
                  </a:schemeClr>
                </a:solidFill>
              </a:rPr>
              <a:t>n-1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Задание арифметической прогрессии формулой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n –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ого члена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81200"/>
            <a:ext cx="8258175" cy="4114800"/>
          </a:xfrm>
        </p:spPr>
        <p:txBody>
          <a:bodyPr>
            <a:normAutofit/>
          </a:bodyPr>
          <a:lstStyle/>
          <a:p>
            <a:r>
              <a:rPr lang="ru-RU" dirty="0" smtClean="0"/>
              <a:t>Дано: (а</a:t>
            </a:r>
            <a:r>
              <a:rPr lang="en-US" baseline="-25000" dirty="0" smtClean="0"/>
              <a:t>n</a:t>
            </a:r>
            <a:r>
              <a:rPr lang="ru-RU" dirty="0" smtClean="0"/>
              <a:t>) – арифметическая прогрессия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-</a:t>
            </a:r>
            <a:r>
              <a:rPr lang="ru-RU" dirty="0" smtClean="0"/>
              <a:t> первый член прогрессии, </a:t>
            </a:r>
            <a:r>
              <a:rPr lang="en-US" dirty="0" smtClean="0"/>
              <a:t>d –</a:t>
            </a:r>
            <a:r>
              <a:rPr lang="ru-RU" dirty="0" smtClean="0"/>
              <a:t> разность.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 </a:t>
            </a:r>
            <a:r>
              <a:rPr lang="en-US" dirty="0" smtClean="0"/>
              <a:t>= a</a:t>
            </a:r>
            <a:r>
              <a:rPr lang="en-US" baseline="-25000" dirty="0" smtClean="0"/>
              <a:t>1</a:t>
            </a:r>
            <a:r>
              <a:rPr lang="en-US" dirty="0" smtClean="0"/>
              <a:t> + d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3 </a:t>
            </a:r>
            <a:r>
              <a:rPr lang="en-US" dirty="0" smtClean="0"/>
              <a:t>= a</a:t>
            </a:r>
            <a:r>
              <a:rPr lang="en-US" baseline="-25000" dirty="0" smtClean="0"/>
              <a:t>2 </a:t>
            </a:r>
            <a:r>
              <a:rPr lang="en-US" dirty="0" smtClean="0"/>
              <a:t>+ d =(a</a:t>
            </a:r>
            <a:r>
              <a:rPr lang="en-US" baseline="-25000" dirty="0" smtClean="0"/>
              <a:t>1</a:t>
            </a:r>
            <a:r>
              <a:rPr lang="en-US" dirty="0" smtClean="0"/>
              <a:t> + d) + d = a</a:t>
            </a:r>
            <a:r>
              <a:rPr lang="en-US" baseline="-25000" dirty="0" smtClean="0"/>
              <a:t>1</a:t>
            </a:r>
            <a:r>
              <a:rPr lang="en-US" dirty="0" smtClean="0"/>
              <a:t>+2d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 = a</a:t>
            </a:r>
            <a:r>
              <a:rPr lang="en-US" baseline="-25000" dirty="0" smtClean="0"/>
              <a:t>3 </a:t>
            </a:r>
            <a:r>
              <a:rPr lang="en-US" dirty="0" smtClean="0"/>
              <a:t>+ d =(a</a:t>
            </a:r>
            <a:r>
              <a:rPr lang="en-US" baseline="-25000" dirty="0" smtClean="0"/>
              <a:t>1</a:t>
            </a:r>
            <a:r>
              <a:rPr lang="en-US" dirty="0" smtClean="0"/>
              <a:t>+2d) +d = a</a:t>
            </a:r>
            <a:r>
              <a:rPr lang="en-US" baseline="-25000" dirty="0" smtClean="0"/>
              <a:t>1</a:t>
            </a:r>
            <a:r>
              <a:rPr lang="en-US" dirty="0" smtClean="0"/>
              <a:t>+3d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5 </a:t>
            </a:r>
            <a:r>
              <a:rPr lang="en-US" dirty="0" smtClean="0"/>
              <a:t>= a</a:t>
            </a:r>
            <a:r>
              <a:rPr lang="en-US" baseline="-25000" dirty="0" smtClean="0"/>
              <a:t>4 </a:t>
            </a:r>
            <a:r>
              <a:rPr lang="en-US" dirty="0" smtClean="0"/>
              <a:t>+ d =(a</a:t>
            </a:r>
            <a:r>
              <a:rPr lang="en-US" baseline="-25000" dirty="0" smtClean="0"/>
              <a:t>1</a:t>
            </a:r>
            <a:r>
              <a:rPr lang="en-US" dirty="0" smtClean="0"/>
              <a:t>+3d) +d = a</a:t>
            </a:r>
            <a:r>
              <a:rPr lang="en-US" baseline="-25000" dirty="0" smtClean="0"/>
              <a:t>1</a:t>
            </a:r>
            <a:r>
              <a:rPr lang="en-US" dirty="0" smtClean="0"/>
              <a:t>+4d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ru-RU" b="1" dirty="0" smtClean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428992" y="5072074"/>
            <a:ext cx="547211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5400" b="1" dirty="0" smtClean="0">
                <a:solidFill>
                  <a:schemeClr val="accent2"/>
                </a:solidFill>
              </a:rPr>
              <a:t>a</a:t>
            </a:r>
            <a:r>
              <a:rPr lang="en-US" sz="5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sz="5400" b="1" dirty="0" smtClean="0">
                <a:solidFill>
                  <a:schemeClr val="accent2"/>
                </a:solidFill>
              </a:rPr>
              <a:t> = a</a:t>
            </a:r>
            <a:r>
              <a:rPr lang="en-US" sz="5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5400" b="1" dirty="0" smtClean="0">
                <a:solidFill>
                  <a:schemeClr val="accent2"/>
                </a:solidFill>
              </a:rPr>
              <a:t>+ (n-1)d</a:t>
            </a:r>
            <a:endParaRPr lang="en-US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/>
              <a:t>Характеристическое свойство арифметической прогрессии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35480"/>
            <a:ext cx="8507288" cy="47338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   Пусть дана арифметическая прогрессия</a:t>
            </a:r>
          </a:p>
          <a:p>
            <a:pPr algn="ctr">
              <a:buNone/>
            </a:pPr>
            <a:r>
              <a:rPr lang="ru-RU" sz="3300" dirty="0" smtClean="0"/>
              <a:t> </a:t>
            </a:r>
            <a:r>
              <a:rPr lang="en-US" sz="3300" b="1" dirty="0" smtClean="0"/>
              <a:t>a</a:t>
            </a:r>
            <a:r>
              <a:rPr lang="en-US" sz="3300" b="1" baseline="-25000" dirty="0" smtClean="0"/>
              <a:t>1</a:t>
            </a:r>
            <a:r>
              <a:rPr lang="en-US" sz="3300" b="1" dirty="0" smtClean="0"/>
              <a:t>, </a:t>
            </a:r>
            <a:r>
              <a:rPr lang="en-US" sz="3300" b="1" baseline="-25000" dirty="0" smtClean="0"/>
              <a:t> </a:t>
            </a:r>
            <a:r>
              <a:rPr lang="en-US" sz="3300" b="1" dirty="0" smtClean="0"/>
              <a:t>a</a:t>
            </a:r>
            <a:r>
              <a:rPr lang="en-US" sz="3300" b="1" baseline="-25000" dirty="0" smtClean="0"/>
              <a:t>2</a:t>
            </a:r>
            <a:r>
              <a:rPr lang="en-US" sz="3300" b="1" dirty="0" smtClean="0"/>
              <a:t>, a</a:t>
            </a:r>
            <a:r>
              <a:rPr lang="en-US" sz="3300" b="1" baseline="-25000" dirty="0" smtClean="0"/>
              <a:t>3</a:t>
            </a:r>
            <a:r>
              <a:rPr lang="en-US" sz="3300" b="1" dirty="0" smtClean="0"/>
              <a:t>,…, a</a:t>
            </a:r>
            <a:r>
              <a:rPr lang="en-US" sz="3300" b="1" baseline="-25000" dirty="0" smtClean="0"/>
              <a:t>n</a:t>
            </a:r>
            <a:r>
              <a:rPr lang="en-US" sz="3300" b="1" dirty="0" smtClean="0"/>
              <a:t>, … .</a:t>
            </a:r>
            <a:endParaRPr lang="ru-RU" sz="3300" b="1" dirty="0" smtClean="0"/>
          </a:p>
          <a:p>
            <a:pPr algn="ctr">
              <a:buNone/>
            </a:pPr>
            <a:r>
              <a:rPr lang="ru-RU" dirty="0" smtClean="0"/>
              <a:t> Рассмотрим три её члена, следующие друг за другом:                                   </a:t>
            </a:r>
            <a:r>
              <a:rPr lang="en-US" sz="3300" b="1" dirty="0" smtClean="0"/>
              <a:t>a</a:t>
            </a:r>
            <a:r>
              <a:rPr lang="en-US" sz="3300" b="1" baseline="-25000" dirty="0" smtClean="0"/>
              <a:t>n-1</a:t>
            </a:r>
            <a:r>
              <a:rPr lang="en-US" sz="3300" b="1" dirty="0" smtClean="0"/>
              <a:t>, a</a:t>
            </a:r>
            <a:r>
              <a:rPr lang="en-US" sz="3300" b="1" baseline="-25000" dirty="0" smtClean="0"/>
              <a:t>n</a:t>
            </a:r>
            <a:r>
              <a:rPr lang="en-US" sz="3300" b="1" dirty="0" smtClean="0"/>
              <a:t>, a</a:t>
            </a:r>
            <a:r>
              <a:rPr lang="en-US" sz="3300" b="1" baseline="-25000" dirty="0" smtClean="0"/>
              <a:t>n+1</a:t>
            </a:r>
            <a:r>
              <a:rPr lang="en-US" sz="3300" b="1" dirty="0" smtClean="0"/>
              <a:t>. </a:t>
            </a:r>
            <a:endParaRPr lang="ru-RU" sz="3300" b="1" dirty="0" smtClean="0"/>
          </a:p>
          <a:p>
            <a:pPr>
              <a:buNone/>
            </a:pPr>
            <a:r>
              <a:rPr lang="ru-RU" dirty="0" smtClean="0"/>
              <a:t>                                              Известно, что </a:t>
            </a:r>
          </a:p>
          <a:p>
            <a:pPr algn="ctr">
              <a:buNone/>
            </a:pPr>
            <a:r>
              <a:rPr lang="en-US" sz="3300" b="1" dirty="0" smtClean="0"/>
              <a:t>a</a:t>
            </a:r>
            <a:r>
              <a:rPr lang="en-US" sz="3300" b="1" baseline="-25000" dirty="0" smtClean="0"/>
              <a:t>n</a:t>
            </a:r>
            <a:r>
              <a:rPr lang="en-US" sz="3300" b="1" dirty="0" smtClean="0"/>
              <a:t> – d = a</a:t>
            </a:r>
            <a:r>
              <a:rPr lang="en-US" sz="3300" b="1" baseline="-25000" dirty="0" smtClean="0"/>
              <a:t>n-1,</a:t>
            </a:r>
            <a:endParaRPr lang="ru-RU" sz="3300" b="1" dirty="0" smtClean="0"/>
          </a:p>
          <a:p>
            <a:pPr algn="ctr">
              <a:buNone/>
            </a:pPr>
            <a:r>
              <a:rPr lang="ru-RU" sz="3300" b="1" dirty="0" smtClean="0"/>
              <a:t> </a:t>
            </a:r>
            <a:r>
              <a:rPr lang="en-US" sz="3300" b="1" dirty="0" smtClean="0"/>
              <a:t>a</a:t>
            </a:r>
            <a:r>
              <a:rPr lang="en-US" sz="3300" b="1" baseline="-25000" dirty="0" smtClean="0"/>
              <a:t>n </a:t>
            </a:r>
            <a:r>
              <a:rPr lang="en-US" sz="3300" b="1" dirty="0" smtClean="0"/>
              <a:t> + d = a</a:t>
            </a:r>
            <a:r>
              <a:rPr lang="en-US" sz="3300" b="1" baseline="-25000" dirty="0" smtClean="0"/>
              <a:t>n+1</a:t>
            </a:r>
            <a:r>
              <a:rPr lang="en-US" sz="3300" dirty="0" smtClean="0"/>
              <a:t>.</a:t>
            </a:r>
            <a:endParaRPr lang="ru-RU" sz="33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Сложив эти равенства, получим: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Это значит, что каждый член арифметической прогрессии (кроме первого и последнего) равен среднему арифметическому предшествующего и последующего членов.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860032" y="4581128"/>
          <a:ext cx="6099175" cy="4070350"/>
        </p:xfrm>
        <a:graphic>
          <a:graphicData uri="http://schemas.openxmlformats.org/presentationml/2006/ole">
            <p:oleObj spid="_x0000_s30722" name="Документ" r:id="rId3" imgW="6099003" imgH="407049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Формула суммы членов конечной арифметической прогрессии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935480"/>
            <a:ext cx="8579296" cy="438912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Иногда  полезна видоизменённая формула суммы </a:t>
            </a:r>
            <a:r>
              <a:rPr lang="en-US" sz="3200" dirty="0" smtClean="0"/>
              <a:t>n</a:t>
            </a:r>
            <a:r>
              <a:rPr lang="ru-RU" sz="3200" dirty="0" smtClean="0"/>
              <a:t> членов арифметической прогрессии. Если в формуле для </a:t>
            </a:r>
            <a:r>
              <a:rPr lang="en-US" sz="3200" dirty="0" err="1" smtClean="0"/>
              <a:t>S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</a:t>
            </a:r>
            <a:r>
              <a:rPr lang="ru-RU" sz="3200" dirty="0" smtClean="0"/>
              <a:t>учесть, что  </a:t>
            </a:r>
            <a:r>
              <a:rPr lang="en-US" sz="4000" b="1" dirty="0" smtClean="0"/>
              <a:t>a</a:t>
            </a:r>
            <a:r>
              <a:rPr lang="en-US" sz="4000" b="1" baseline="-25000" dirty="0" smtClean="0"/>
              <a:t>n</a:t>
            </a:r>
            <a:r>
              <a:rPr lang="ru-RU" sz="4000" b="1" dirty="0" smtClean="0"/>
              <a:t> =</a:t>
            </a:r>
            <a:r>
              <a:rPr lang="en-US" sz="4000" b="1" dirty="0" smtClean="0"/>
              <a:t>a</a:t>
            </a:r>
            <a:r>
              <a:rPr lang="ru-RU" sz="4000" b="1" baseline="-25000" dirty="0" smtClean="0"/>
              <a:t>1</a:t>
            </a:r>
            <a:r>
              <a:rPr lang="ru-RU" sz="4000" b="1" dirty="0" smtClean="0"/>
              <a:t> + </a:t>
            </a:r>
            <a:r>
              <a:rPr lang="en-US" sz="4000" b="1" dirty="0" smtClean="0"/>
              <a:t>d</a:t>
            </a:r>
            <a:r>
              <a:rPr lang="ru-RU" sz="4000" b="1" dirty="0" smtClean="0"/>
              <a:t>(</a:t>
            </a:r>
            <a:r>
              <a:rPr lang="en-US" sz="4000" b="1" dirty="0" smtClean="0"/>
              <a:t>n</a:t>
            </a:r>
            <a:r>
              <a:rPr lang="ru-RU" sz="4000" b="1" dirty="0" smtClean="0"/>
              <a:t>-1</a:t>
            </a:r>
            <a:r>
              <a:rPr lang="ru-RU" sz="3600" dirty="0" smtClean="0"/>
              <a:t>), </a:t>
            </a:r>
            <a:r>
              <a:rPr lang="ru-RU" sz="3200" dirty="0" smtClean="0"/>
              <a:t>то получим: </a:t>
            </a:r>
          </a:p>
          <a:p>
            <a:endParaRPr lang="ru-RU" sz="3200" dirty="0" smtClean="0"/>
          </a:p>
          <a:p>
            <a:endParaRPr lang="ru-RU" sz="4000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</a:t>
            </a:r>
            <a:endParaRPr lang="ru-RU" sz="44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907704" y="4293096"/>
          <a:ext cx="6099175" cy="4070350"/>
        </p:xfrm>
        <a:graphic>
          <a:graphicData uri="http://schemas.openxmlformats.org/presentationml/2006/ole">
            <p:oleObj spid="_x0000_s25607" name="Документ" r:id="rId4" imgW="6099003" imgH="407049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Арифметическая прогрессия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79925" y="2967038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500174"/>
            <a:ext cx="7286676" cy="63401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/>
              <a:t>Последовательность(а</a:t>
            </a:r>
            <a:r>
              <a:rPr lang="en-US" sz="4000" baseline="-25000" dirty="0"/>
              <a:t>n</a:t>
            </a:r>
            <a:r>
              <a:rPr lang="ru-RU" sz="4000" dirty="0"/>
              <a:t>) – арифметическая прогрессия, в которой а</a:t>
            </a:r>
            <a:r>
              <a:rPr lang="ru-RU" sz="4000" baseline="-25000" dirty="0"/>
              <a:t>1</a:t>
            </a:r>
            <a:r>
              <a:rPr lang="ru-RU" sz="4000" dirty="0"/>
              <a:t> = 4; </a:t>
            </a:r>
            <a:r>
              <a:rPr lang="en-US" sz="4000" dirty="0"/>
              <a:t>d</a:t>
            </a:r>
            <a:r>
              <a:rPr lang="ru-RU" sz="4000" dirty="0"/>
              <a:t> = 2. Найдите 50-ый член этой прогрессии.</a:t>
            </a:r>
          </a:p>
          <a:p>
            <a:pPr marL="411480" algn="ctr" fontAlgn="auto">
              <a:spcAft>
                <a:spcPts val="0"/>
              </a:spcAft>
              <a:defRPr/>
            </a:pPr>
            <a:r>
              <a:rPr lang="ru-RU" sz="4000" dirty="0" smtClean="0"/>
              <a:t> </a:t>
            </a:r>
            <a:r>
              <a:rPr lang="en-US" sz="4000" dirty="0" smtClean="0"/>
              <a:t>a</a:t>
            </a:r>
            <a:r>
              <a:rPr lang="en-US" sz="4000" baseline="-25000" dirty="0" smtClean="0"/>
              <a:t>50</a:t>
            </a:r>
            <a:r>
              <a:rPr lang="en-US" sz="4000" dirty="0" smtClean="0"/>
              <a:t> </a:t>
            </a:r>
            <a:r>
              <a:rPr lang="en-US" sz="4000" dirty="0"/>
              <a:t>= 4 + 49·2</a:t>
            </a:r>
            <a:endParaRPr lang="ru-RU" sz="4000" dirty="0"/>
          </a:p>
          <a:p>
            <a:pPr marL="411480" algn="ctr" fontAlgn="auto">
              <a:spcAft>
                <a:spcPts val="0"/>
              </a:spcAft>
              <a:defRPr/>
            </a:pPr>
            <a:r>
              <a:rPr lang="ru-RU" sz="4000" dirty="0" smtClean="0"/>
              <a:t> </a:t>
            </a:r>
            <a:r>
              <a:rPr lang="en-US" sz="4000" dirty="0" smtClean="0"/>
              <a:t>a</a:t>
            </a:r>
            <a:r>
              <a:rPr lang="en-US" sz="4000" baseline="-25000" dirty="0" smtClean="0"/>
              <a:t>50</a:t>
            </a:r>
            <a:r>
              <a:rPr lang="en-US" sz="4000" dirty="0" smtClean="0"/>
              <a:t> </a:t>
            </a:r>
            <a:r>
              <a:rPr lang="en-US" sz="4000" dirty="0"/>
              <a:t>= 102</a:t>
            </a:r>
            <a:endParaRPr lang="ru-RU" sz="4000" dirty="0"/>
          </a:p>
          <a:p>
            <a:pPr algn="ctr">
              <a:defRPr/>
            </a:pPr>
            <a:endParaRPr lang="ru-RU" sz="4000" dirty="0"/>
          </a:p>
          <a:p>
            <a:pPr algn="ctr">
              <a:defRPr/>
            </a:pP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3600"/>
            <a:ext cx="8219256" cy="4010025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sz="3200" dirty="0" smtClean="0"/>
              <a:t> 1) </a:t>
            </a:r>
            <a:r>
              <a:rPr lang="ru-RU" sz="3200" b="1" dirty="0" smtClean="0"/>
              <a:t>1, 3, 5, 7, 9, …</a:t>
            </a:r>
          </a:p>
          <a:p>
            <a:pPr>
              <a:buNone/>
            </a:pPr>
            <a:r>
              <a:rPr lang="ru-RU" sz="3200" dirty="0" smtClean="0"/>
              <a:t> 2) </a:t>
            </a:r>
            <a:r>
              <a:rPr lang="ru-RU" sz="3200" b="1" dirty="0" smtClean="0"/>
              <a:t>2, 5, 8, 11, 14,…</a:t>
            </a:r>
          </a:p>
          <a:p>
            <a:pPr>
              <a:buNone/>
            </a:pPr>
            <a:r>
              <a:rPr lang="ru-RU" sz="3200" dirty="0" smtClean="0"/>
              <a:t> 3) </a:t>
            </a:r>
            <a:r>
              <a:rPr lang="ru-RU" sz="3200" b="1" dirty="0" smtClean="0"/>
              <a:t>8, 4, 0,  - 4, - 8, - 12, …</a:t>
            </a:r>
          </a:p>
          <a:p>
            <a:pPr>
              <a:buNone/>
            </a:pPr>
            <a:r>
              <a:rPr lang="ru-RU" sz="3200" dirty="0" smtClean="0"/>
              <a:t> 4) </a:t>
            </a:r>
            <a:r>
              <a:rPr lang="ru-RU" sz="3200" b="1" dirty="0" smtClean="0"/>
              <a:t>0,5;  1;  1,5;  2;  2,5; …</a:t>
            </a:r>
            <a:r>
              <a:rPr lang="en-US" sz="3200" dirty="0" smtClean="0"/>
              <a:t>       </a:t>
            </a:r>
            <a:endParaRPr lang="ru-RU" sz="3200" dirty="0" smtClean="0"/>
          </a:p>
          <a:p>
            <a:endParaRPr lang="ru-RU" dirty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580112" y="2204864"/>
            <a:ext cx="31682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a</a:t>
            </a:r>
            <a:r>
              <a:rPr lang="en-US" sz="3600" b="1" baseline="-25000" dirty="0"/>
              <a:t>n</a:t>
            </a:r>
            <a:r>
              <a:rPr lang="en-US" sz="3600" b="1" dirty="0"/>
              <a:t> = a</a:t>
            </a:r>
            <a:r>
              <a:rPr lang="en-US" sz="3600" b="1" baseline="-25000" dirty="0"/>
              <a:t> n -1</a:t>
            </a:r>
            <a:r>
              <a:rPr lang="en-US" sz="3600" b="1" dirty="0"/>
              <a:t> +</a:t>
            </a:r>
            <a:r>
              <a:rPr lang="ru-RU" sz="3600" b="1" dirty="0"/>
              <a:t>2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580113" y="2781300"/>
            <a:ext cx="2879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a</a:t>
            </a:r>
            <a:r>
              <a:rPr lang="en-US" sz="3600" b="1" baseline="-25000" dirty="0"/>
              <a:t>n</a:t>
            </a:r>
            <a:r>
              <a:rPr lang="en-US" sz="3600" b="1" dirty="0"/>
              <a:t> = a</a:t>
            </a:r>
            <a:r>
              <a:rPr lang="en-US" sz="3600" b="1" baseline="-25000" dirty="0"/>
              <a:t> n -1</a:t>
            </a:r>
            <a:r>
              <a:rPr lang="en-US" sz="3600" b="1" dirty="0"/>
              <a:t> + 3</a:t>
            </a:r>
            <a:endParaRPr lang="ru-RU" sz="3600" b="1" dirty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580112" y="3284538"/>
            <a:ext cx="33845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a</a:t>
            </a:r>
            <a:r>
              <a:rPr lang="en-US" sz="3600" b="1" baseline="-25000" dirty="0"/>
              <a:t>n</a:t>
            </a:r>
            <a:r>
              <a:rPr lang="en-US" sz="3600" b="1" dirty="0"/>
              <a:t> = a</a:t>
            </a:r>
            <a:r>
              <a:rPr lang="en-US" sz="3600" b="1" baseline="-25000" dirty="0"/>
              <a:t> n -1</a:t>
            </a:r>
            <a:r>
              <a:rPr lang="en-US" sz="3600" b="1" dirty="0"/>
              <a:t> + (-</a:t>
            </a:r>
            <a:r>
              <a:rPr lang="ru-RU" sz="3600" b="1" dirty="0"/>
              <a:t> 4</a:t>
            </a:r>
            <a:r>
              <a:rPr lang="en-US" sz="3600" b="1" dirty="0"/>
              <a:t>)</a:t>
            </a:r>
            <a:endParaRPr lang="ru-RU" sz="3600" b="1" dirty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580113" y="3860800"/>
            <a:ext cx="3563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a</a:t>
            </a:r>
            <a:r>
              <a:rPr lang="en-US" sz="3600" b="1" baseline="-25000" dirty="0"/>
              <a:t>n</a:t>
            </a:r>
            <a:r>
              <a:rPr lang="en-US" sz="3600" b="1" dirty="0"/>
              <a:t> = a</a:t>
            </a:r>
            <a:r>
              <a:rPr lang="en-US" sz="3600" b="1" baseline="-25000" dirty="0"/>
              <a:t> n -1</a:t>
            </a:r>
            <a:r>
              <a:rPr lang="en-US" sz="3600" b="1" dirty="0"/>
              <a:t> + 0,5</a:t>
            </a:r>
            <a:endParaRPr lang="ru-RU" sz="3600" b="1" dirty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83568" y="692696"/>
            <a:ext cx="8316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solidFill>
                  <a:schemeClr val="hlink"/>
                </a:solidFill>
              </a:rPr>
              <a:t>   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4797152"/>
            <a:ext cx="4392488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 = a</a:t>
            </a:r>
            <a:r>
              <a:rPr lang="en-US" sz="5400" baseline="-25000" dirty="0" smtClean="0">
                <a:solidFill>
                  <a:schemeClr val="accent2">
                    <a:lumMod val="75000"/>
                  </a:schemeClr>
                </a:solidFill>
              </a:rPr>
              <a:t>n-1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 + d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883</TotalTime>
  <Words>626</Words>
  <Application>Microsoft Office PowerPoint</Application>
  <PresentationFormat>Экран (4:3)</PresentationFormat>
  <Paragraphs>105</Paragraphs>
  <Slides>18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Поток</vt:lpstr>
      <vt:lpstr>Документ</vt:lpstr>
      <vt:lpstr>Арифметическая прогрессия</vt:lpstr>
      <vt:lpstr>Цель:</vt:lpstr>
      <vt:lpstr>    Определение арифметической прогрессии</vt:lpstr>
      <vt:lpstr>       Разность арифметической прогрессии </vt:lpstr>
      <vt:lpstr>Задание арифметической прогрессии формулой n – ого члена</vt:lpstr>
      <vt:lpstr> Характеристическое свойство арифметической прогрессии </vt:lpstr>
      <vt:lpstr>Формула суммы членов конечной арифметической прогрессии</vt:lpstr>
      <vt:lpstr>Арифметическая прогрессия</vt:lpstr>
      <vt:lpstr>Слайд 9</vt:lpstr>
      <vt:lpstr>Устная работа</vt:lpstr>
      <vt:lpstr>Устная работа</vt:lpstr>
      <vt:lpstr>Задача:</vt:lpstr>
      <vt:lpstr>Задача:</vt:lpstr>
      <vt:lpstr>Решение задачи</vt:lpstr>
      <vt:lpstr>Задачи из вариантов ГИА</vt:lpstr>
      <vt:lpstr>Ответы:</vt:lpstr>
      <vt:lpstr>Итог:</vt:lpstr>
      <vt:lpstr>Спасибо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прогрессия</dc:title>
  <dc:creator>galina</dc:creator>
  <cp:keywords>рогрессия</cp:keywords>
  <cp:lastModifiedBy>ученик</cp:lastModifiedBy>
  <cp:revision>94</cp:revision>
  <dcterms:created xsi:type="dcterms:W3CDTF">2011-01-15T10:49:25Z</dcterms:created>
  <dcterms:modified xsi:type="dcterms:W3CDTF">2013-05-08T02:35:35Z</dcterms:modified>
</cp:coreProperties>
</file>