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5" r:id="rId5"/>
    <p:sldId id="266" r:id="rId6"/>
    <p:sldId id="259" r:id="rId7"/>
    <p:sldId id="260" r:id="rId8"/>
    <p:sldId id="262" r:id="rId9"/>
    <p:sldId id="261" r:id="rId10"/>
    <p:sldId id="275" r:id="rId11"/>
    <p:sldId id="274" r:id="rId12"/>
    <p:sldId id="273" r:id="rId13"/>
    <p:sldId id="272" r:id="rId14"/>
    <p:sldId id="271" r:id="rId15"/>
    <p:sldId id="270" r:id="rId16"/>
    <p:sldId id="267" r:id="rId17"/>
    <p:sldId id="268" r:id="rId18"/>
    <p:sldId id="269" r:id="rId19"/>
    <p:sldId id="263" r:id="rId20"/>
    <p:sldId id="26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0" autoAdjust="0"/>
    <p:restoredTop sz="94660"/>
  </p:normalViewPr>
  <p:slideViewPr>
    <p:cSldViewPr>
      <p:cViewPr varScale="1">
        <p:scale>
          <a:sx n="64" d="100"/>
          <a:sy n="64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836712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solidFill>
                  <a:schemeClr val="bg2">
                    <a:lumMod val="25000"/>
                  </a:schemeClr>
                </a:solidFill>
              </a:rPr>
              <a:t>решение логических </a:t>
            </a:r>
            <a:r>
              <a:rPr lang="ru-RU" sz="6000" dirty="0" smtClean="0">
                <a:solidFill>
                  <a:schemeClr val="bg2">
                    <a:lumMod val="25000"/>
                  </a:schemeClr>
                </a:solidFill>
              </a:rPr>
              <a:t>задач с помощью таблиц</a:t>
            </a:r>
            <a:endParaRPr lang="ru-RU" sz="6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20072" y="3717032"/>
            <a:ext cx="3333744" cy="273630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Выполнили:</a:t>
            </a:r>
          </a:p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 ученицы </a:t>
            </a:r>
            <a:r>
              <a:rPr lang="ru-RU" b="1" smtClean="0">
                <a:solidFill>
                  <a:schemeClr val="bg2">
                    <a:lumMod val="25000"/>
                  </a:schemeClr>
                </a:solidFill>
              </a:rPr>
              <a:t>6 </a:t>
            </a:r>
            <a:r>
              <a:rPr lang="ru-RU" b="1" smtClean="0">
                <a:solidFill>
                  <a:schemeClr val="bg2">
                    <a:lumMod val="25000"/>
                  </a:schemeClr>
                </a:solidFill>
              </a:rPr>
              <a:t>«В»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класса</a:t>
            </a:r>
          </a:p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Кравченко Алина</a:t>
            </a:r>
          </a:p>
          <a:p>
            <a:r>
              <a:rPr lang="ru-RU" b="1" dirty="0" err="1" smtClean="0">
                <a:solidFill>
                  <a:schemeClr val="bg2">
                    <a:lumMod val="25000"/>
                  </a:schemeClr>
                </a:solidFill>
              </a:rPr>
              <a:t>Курченко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 Ольга</a:t>
            </a:r>
          </a:p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Руководитель:</a:t>
            </a:r>
          </a:p>
          <a:p>
            <a:r>
              <a:rPr lang="ru-RU" b="1" dirty="0" err="1" smtClean="0">
                <a:solidFill>
                  <a:schemeClr val="bg2">
                    <a:lumMod val="25000"/>
                  </a:schemeClr>
                </a:solidFill>
              </a:rPr>
              <a:t>Кузенкова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 И.В.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Рисунок 13" descr="http://uchlogic.narod.ru/z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76672"/>
            <a:ext cx="8568952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Рисунок 15" descr="http://uchlogic.narod.ru/tab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6935" y="651153"/>
            <a:ext cx="8543537" cy="5586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548680"/>
            <a:ext cx="864096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Света, Марина, Андрей, Кирилл и Юра держат домашних животных. У каждого либо кошка, либо собака, либо попугай. </a:t>
            </a:r>
          </a:p>
          <a:p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Девочки не держат собак, а мальчики попугаев. </a:t>
            </a:r>
          </a:p>
          <a:p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У Светы нет кошки. </a:t>
            </a:r>
          </a:p>
          <a:p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У Светы и Марины разные животные. </a:t>
            </a:r>
          </a:p>
          <a:p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У Марины и Андрея – одинаковые. </a:t>
            </a:r>
          </a:p>
          <a:p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У Андрея и Кирилла – разные. </a:t>
            </a:r>
          </a:p>
          <a:p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У Кирилла и Юры – одинаковые. </a:t>
            </a:r>
          </a:p>
          <a:p>
            <a:endParaRPr lang="ru-RU" sz="28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Какие животные у каждого?</a:t>
            </a:r>
            <a:endParaRPr lang="ru-RU" sz="28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3532" y="620688"/>
          <a:ext cx="8496939" cy="4536504"/>
        </p:xfrm>
        <a:graphic>
          <a:graphicData uri="http://schemas.openxmlformats.org/drawingml/2006/table">
            <a:tbl>
              <a:tblPr/>
              <a:tblGrid>
                <a:gridCol w="2021020"/>
                <a:gridCol w="1086535"/>
                <a:gridCol w="1347346"/>
                <a:gridCol w="1347346"/>
                <a:gridCol w="1347346"/>
                <a:gridCol w="1347346"/>
              </a:tblGrid>
              <a:tr h="1134126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Света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Марина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Андрей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Кирилл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Юра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4126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кошка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4126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собака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4126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попугай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9" y="548680"/>
          <a:ext cx="8568950" cy="5760640"/>
        </p:xfrm>
        <a:graphic>
          <a:graphicData uri="http://schemas.openxmlformats.org/drawingml/2006/table">
            <a:tbl>
              <a:tblPr/>
              <a:tblGrid>
                <a:gridCol w="2038147"/>
                <a:gridCol w="1095743"/>
                <a:gridCol w="1358765"/>
                <a:gridCol w="1358765"/>
                <a:gridCol w="1358765"/>
                <a:gridCol w="1358765"/>
              </a:tblGrid>
              <a:tr h="1440160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Света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Марина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Андрей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Кирилл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Юра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160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кошка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160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собака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160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попугай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9" y="548680"/>
          <a:ext cx="8568950" cy="5760640"/>
        </p:xfrm>
        <a:graphic>
          <a:graphicData uri="http://schemas.openxmlformats.org/drawingml/2006/table">
            <a:tbl>
              <a:tblPr/>
              <a:tblGrid>
                <a:gridCol w="2038147"/>
                <a:gridCol w="1095743"/>
                <a:gridCol w="1358765"/>
                <a:gridCol w="1358765"/>
                <a:gridCol w="1358765"/>
                <a:gridCol w="1358765"/>
              </a:tblGrid>
              <a:tr h="1440160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Света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Марина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Андрей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Кирилл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Юра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160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кошка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160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собака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160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попугай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23528" y="160722"/>
            <a:ext cx="8568952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Маша, Оля, Лена и Валя – замечательные девочки. Каждая из них играет на каком-нибудь музыкальном инструменте и говорит на одном из иностранных языков. Инструменты и языки у них разные.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Маша играет на рояле.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Девочка, которая говорит по-французски, играет на скрипке.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Оля играет на виолончели.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Маша не знает итальянского языка, а Оля не владеет английским.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Лена не играет на арфе, а виолончелистка не говорит по-итальянски.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Нужно определить, на каком инструменте играет каждая из девочек и каким иностранным языком она владеет.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620688"/>
          <a:ext cx="8640959" cy="4587936"/>
        </p:xfrm>
        <a:graphic>
          <a:graphicData uri="http://schemas.openxmlformats.org/drawingml/2006/table">
            <a:tbl>
              <a:tblPr/>
              <a:tblGrid>
                <a:gridCol w="967972"/>
                <a:gridCol w="1243783"/>
                <a:gridCol w="1048286"/>
                <a:gridCol w="918307"/>
                <a:gridCol w="982768"/>
                <a:gridCol w="1016584"/>
                <a:gridCol w="815802"/>
                <a:gridCol w="748172"/>
                <a:gridCol w="899285"/>
              </a:tblGrid>
              <a:tr h="10801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рояль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tabLst>
                          <a:tab pos="1081088" algn="l"/>
                        </a:tabLs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скрипка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арфа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виол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2400" b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франц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итал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нем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англ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81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Маша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32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Оля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32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Лена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32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Валя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20" y="908720"/>
          <a:ext cx="8640961" cy="4341052"/>
        </p:xfrm>
        <a:graphic>
          <a:graphicData uri="http://schemas.openxmlformats.org/drawingml/2006/table">
            <a:tbl>
              <a:tblPr/>
              <a:tblGrid>
                <a:gridCol w="967974"/>
                <a:gridCol w="1243783"/>
                <a:gridCol w="1048286"/>
                <a:gridCol w="918307"/>
                <a:gridCol w="982768"/>
                <a:gridCol w="1016584"/>
                <a:gridCol w="815802"/>
                <a:gridCol w="748172"/>
                <a:gridCol w="899285"/>
              </a:tblGrid>
              <a:tr h="936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рояль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скрипка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арфа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виол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франц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итал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нем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англ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Маша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29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Оля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29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Лена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29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Валя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686800" cy="838200"/>
          </a:xfrm>
        </p:spPr>
        <p:txBody>
          <a:bodyPr/>
          <a:lstStyle/>
          <a:p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заключение</a:t>
            </a:r>
            <a:endParaRPr lang="ru-RU" sz="4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68760"/>
            <a:ext cx="8740080" cy="5184576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  <a:t>Интересные задачи на логику вызывают интерес учебным предметам и помогают в их изучении</a:t>
            </a:r>
          </a:p>
          <a:p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  <a:t>Логические задачи на взвешивание, переливание, на нестандартное логическое мышление помогут и в повседневной жизни решать житейские проблемы нестандартным образом </a:t>
            </a:r>
            <a:endParaRPr lang="ru-RU" sz="36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zanimatzadac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88640"/>
            <a:ext cx="7128792" cy="6420879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323528" y="1988840"/>
            <a:ext cx="8424936" cy="2088232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Спасибо за внимание!</a:t>
            </a:r>
            <a:endParaRPr lang="ru-RU" sz="44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963688"/>
          </a:xfrm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    </a:t>
            </a:r>
            <a:r>
              <a:rPr lang="ru-RU" sz="4800" b="1" dirty="0" smtClean="0">
                <a:solidFill>
                  <a:schemeClr val="bg2">
                    <a:lumMod val="25000"/>
                  </a:schemeClr>
                </a:solidFill>
              </a:rPr>
              <a:t>ЦЕЛЬ работы</a:t>
            </a:r>
            <a:endParaRPr lang="ru-RU" sz="48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564904"/>
            <a:ext cx="8686800" cy="394654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  <a:t>научиться решать логические задачи с помощью таблиц</a:t>
            </a:r>
            <a:endParaRPr lang="ru-RU" sz="36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686800" cy="1584176"/>
          </a:xfrm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    </a:t>
            </a:r>
            <a:r>
              <a:rPr lang="ru-RU" sz="4800" b="1" dirty="0" smtClean="0">
                <a:solidFill>
                  <a:schemeClr val="bg2">
                    <a:lumMod val="25000"/>
                  </a:schemeClr>
                </a:solidFill>
              </a:rPr>
              <a:t>задачи</a:t>
            </a:r>
            <a:endParaRPr lang="ru-RU" sz="48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988840"/>
            <a:ext cx="8686800" cy="4522604"/>
          </a:xfrm>
        </p:spPr>
        <p:txBody>
          <a:bodyPr>
            <a:normAutofit fontScale="92500"/>
          </a:bodyPr>
          <a:lstStyle/>
          <a:p>
            <a:pPr lvl="0"/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  <a:t>рассмотреть способы решения логических задач; </a:t>
            </a:r>
          </a:p>
          <a:p>
            <a:pPr lvl="0"/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  <a:t>получить представление о применении таблиц для решения логических задач;</a:t>
            </a:r>
          </a:p>
          <a:p>
            <a:pPr lvl="0"/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  <a:t>решить набор логических задач табличным способом; </a:t>
            </a:r>
          </a:p>
          <a:p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  <a:t>развивать умение анализировать, сопоставлять, сравнивать, выделять главное</a:t>
            </a:r>
            <a:endParaRPr lang="ru-RU" sz="36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Логика – речь, рассуждение, мысль</a:t>
            </a:r>
            <a:b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32856"/>
            <a:ext cx="4104456" cy="432048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  <a:t>Создатель логики как науки – древнегреческий философ Аристотель</a:t>
            </a:r>
            <a:endParaRPr lang="ru-RU" sz="3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3075" name="Picture 3" descr="http://upload.wikimedia.org/wikipedia/commons/a/a4/Aristoteles_Louvre.jpg?uselang=r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2060848"/>
            <a:ext cx="3348372" cy="4464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892480" cy="1315616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способы решения логических задач</a:t>
            </a:r>
            <a:endParaRPr lang="ru-RU" sz="4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5299" y="2216692"/>
            <a:ext cx="4320480" cy="4163293"/>
          </a:xfrm>
        </p:spPr>
        <p:txBody>
          <a:bodyPr/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Средствами алгебры логики;</a:t>
            </a:r>
          </a:p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Способ рассуждений;</a:t>
            </a:r>
          </a:p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Способ графов;</a:t>
            </a:r>
          </a:p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Способ блок-схем;</a:t>
            </a:r>
          </a:p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Способ бильярда;</a:t>
            </a:r>
          </a:p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Способ таблиц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 descr="G:\byvaet_li_perevod_absolyutno_vernym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78535" y="1874560"/>
            <a:ext cx="4698837" cy="4572032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7067128" cy="838200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способ  рассуждений </a:t>
            </a:r>
            <a:endParaRPr lang="ru-RU" sz="4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Содержимое 4" descr="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508104" y="2492896"/>
            <a:ext cx="3384376" cy="3384376"/>
          </a:xfrm>
        </p:spPr>
      </p:pic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261570" y="1925105"/>
            <a:ext cx="5184576" cy="4528231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  <a:t>Идея:  проводить рассуждения, используя последовательно все условия задачи, сделать вывод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908720"/>
            <a:ext cx="8686800" cy="838200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способ  </a:t>
            </a:r>
            <a:r>
              <a:rPr lang="ru-RU" sz="4400" dirty="0" smtClean="0">
                <a:solidFill>
                  <a:schemeClr val="bg2">
                    <a:lumMod val="25000"/>
                  </a:schemeClr>
                </a:solidFill>
              </a:rPr>
              <a:t>бильярда</a:t>
            </a:r>
            <a:endParaRPr lang="ru-RU" sz="44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Содержимое 4" descr="45286661_billiards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2276872"/>
            <a:ext cx="4343580" cy="3257685"/>
          </a:xfrm>
        </p:spPr>
      </p:pic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4572000" y="1844824"/>
            <a:ext cx="4320480" cy="475252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  <a:t>Основан на теории траекторий. Действия интерпретируются движениями бильярдного шара по разным траекториям</a:t>
            </a:r>
          </a:p>
          <a:p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686800" cy="838200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способ таблиц</a:t>
            </a:r>
            <a:endParaRPr lang="ru-RU" sz="4400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971600" y="3501008"/>
          <a:ext cx="6670585" cy="310896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1539373"/>
                <a:gridCol w="1128861"/>
                <a:gridCol w="1334117"/>
                <a:gridCol w="1334117"/>
                <a:gridCol w="1334117"/>
              </a:tblGrid>
              <a:tr h="45958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Команда</a:t>
                      </a:r>
                    </a:p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Тренер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142553" marR="142553">
                    <a:lnL w="10000" cap="flat" cmpd="sng" algn="ctr">
                      <a:noFill/>
                      <a:prstDash val="solid"/>
                    </a:lnL>
                    <a:lnR>
                      <a:noFill/>
                    </a:lnR>
                    <a:lnT w="10000" cap="flat" cmpd="sng" algn="ctr">
                      <a:noFill/>
                      <a:prstDash val="solid"/>
                    </a:lnT>
                    <a:lnB w="254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Италия-</a:t>
                      </a:r>
                    </a:p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Милан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142553" marR="142553">
                    <a:lnL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Испания-</a:t>
                      </a:r>
                    </a:p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Реал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142553" marR="142553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Россия-</a:t>
                      </a:r>
                    </a:p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Зенит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142553" marR="142553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Англия-</a:t>
                      </a:r>
                    </a:p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Челси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142553" marR="142553"/>
                </a:tc>
              </a:tr>
              <a:tr h="50335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Итальянец</a:t>
                      </a:r>
                    </a:p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Антонио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142553" marR="142553">
                    <a:lnT w="25400" cap="flat" cmpd="sng" algn="ctr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    </a:t>
                      </a:r>
                      <a:r>
                        <a:rPr lang="ru-RU" sz="4000" dirty="0" smtClean="0">
                          <a:solidFill>
                            <a:schemeClr val="bg1"/>
                          </a:solidFill>
                        </a:rPr>
                        <a:t> -</a:t>
                      </a:r>
                      <a:endParaRPr lang="ru-RU" sz="4000" dirty="0">
                        <a:solidFill>
                          <a:schemeClr val="bg1"/>
                        </a:solidFill>
                      </a:endParaRPr>
                    </a:p>
                  </a:txBody>
                  <a:tcPr marL="142553" marR="142553"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142553" marR="142553"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bg1"/>
                          </a:solidFill>
                        </a:rPr>
                        <a:t>   -</a:t>
                      </a:r>
                      <a:endParaRPr lang="ru-RU" sz="4000" dirty="0">
                        <a:solidFill>
                          <a:schemeClr val="bg1"/>
                        </a:solidFill>
                      </a:endParaRPr>
                    </a:p>
                  </a:txBody>
                  <a:tcPr marL="142553" marR="142553"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142553" marR="142553"/>
                </a:tc>
              </a:tr>
              <a:tr h="50335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Испанец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r>
                        <a:rPr lang="ru-RU" baseline="0" dirty="0" err="1" smtClean="0">
                          <a:solidFill>
                            <a:schemeClr val="bg1"/>
                          </a:solidFill>
                        </a:rPr>
                        <a:t>Радриго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142553" marR="142553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      </a:t>
                      </a:r>
                      <a:endParaRPr lang="ru-RU" sz="4000" dirty="0">
                        <a:solidFill>
                          <a:schemeClr val="bg1"/>
                        </a:solidFill>
                      </a:endParaRPr>
                    </a:p>
                  </a:txBody>
                  <a:tcPr marL="142553" marR="142553"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bg1"/>
                          </a:solidFill>
                        </a:rPr>
                        <a:t>   -</a:t>
                      </a:r>
                      <a:endParaRPr lang="ru-RU" sz="4000" dirty="0">
                        <a:solidFill>
                          <a:schemeClr val="bg1"/>
                        </a:solidFill>
                      </a:endParaRPr>
                    </a:p>
                  </a:txBody>
                  <a:tcPr marL="142553" marR="142553"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142553" marR="142553"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142553" marR="142553"/>
                </a:tc>
              </a:tr>
              <a:tr h="50335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Русский</a:t>
                      </a:r>
                    </a:p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Николай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142553" marR="142553"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142553" marR="142553"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142553" marR="142553"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bg1"/>
                          </a:solidFill>
                        </a:rPr>
                        <a:t>   -</a:t>
                      </a:r>
                      <a:endParaRPr lang="ru-RU" sz="4000" dirty="0">
                        <a:solidFill>
                          <a:schemeClr val="bg1"/>
                        </a:solidFill>
                      </a:endParaRPr>
                    </a:p>
                  </a:txBody>
                  <a:tcPr marL="142553" marR="142553"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142553" marR="142553"/>
                </a:tc>
              </a:tr>
              <a:tr h="26261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142553" marR="142553"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bg1"/>
                        </a:solidFill>
                      </a:endParaRPr>
                    </a:p>
                  </a:txBody>
                  <a:tcPr marL="142553" marR="142553"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bg1"/>
                        </a:solidFill>
                      </a:endParaRPr>
                    </a:p>
                  </a:txBody>
                  <a:tcPr marL="142553" marR="142553"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142553" marR="142553"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142553" marR="142553"/>
                </a:tc>
              </a:tr>
            </a:tbl>
          </a:graphicData>
        </a:graphic>
      </p:graphicFrame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232436" y="1446415"/>
            <a:ext cx="8172400" cy="1910577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  <a:t>Основной прием, используемый при решении текстовых логических задач. Заключается в построении таблиц </a:t>
            </a:r>
            <a:endParaRPr lang="ru-RU" sz="36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259</TotalTime>
  <Words>508</Words>
  <Application>Microsoft Office PowerPoint</Application>
  <PresentationFormat>Экран (4:3)</PresentationFormat>
  <Paragraphs>195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Трек</vt:lpstr>
      <vt:lpstr>решение логических задач с помощью таблиц</vt:lpstr>
      <vt:lpstr>Слайд 2</vt:lpstr>
      <vt:lpstr>     ЦЕЛЬ работы</vt:lpstr>
      <vt:lpstr>     задачи</vt:lpstr>
      <vt:lpstr>Логика – речь, рассуждение, мысль </vt:lpstr>
      <vt:lpstr>способы решения логических задач</vt:lpstr>
      <vt:lpstr> способ  рассуждений </vt:lpstr>
      <vt:lpstr>способ  бильярда</vt:lpstr>
      <vt:lpstr>способ таблиц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заключение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Методы решения логических                                        задач</dc:title>
  <dc:creator>Терра</dc:creator>
  <cp:lastModifiedBy>User</cp:lastModifiedBy>
  <cp:revision>30</cp:revision>
  <dcterms:created xsi:type="dcterms:W3CDTF">2013-04-11T09:30:44Z</dcterms:created>
  <dcterms:modified xsi:type="dcterms:W3CDTF">2014-03-12T08:23:18Z</dcterms:modified>
</cp:coreProperties>
</file>