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71ADA-4634-4140-A5B0-0283016BCC53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12407-C06F-4832-B63C-9E5CBE684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407-C06F-4832-B63C-9E5CBE6846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407-C06F-4832-B63C-9E5CBE68462F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Средства художественной изобразительности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Синекдоха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Arno Pro" pitchFamily="18" charset="0"/>
              </a:rPr>
              <a:t>Синекдоха </a:t>
            </a:r>
            <a:r>
              <a:rPr lang="ru-RU" sz="2800" dirty="0" smtClean="0">
                <a:latin typeface="Arno Pro" pitchFamily="18" charset="0"/>
              </a:rPr>
              <a:t>– разновидность метонимии. Состоит в замене множественного числа единственным, в употреблении названия части вместо целого, частного вместо общего, и наоборот.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u="sng" dirty="0" smtClean="0"/>
              <a:t>Пример: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i="1" dirty="0" smtClean="0">
                <a:solidFill>
                  <a:srgbClr val="C00000"/>
                </a:solidFill>
              </a:rPr>
              <a:t>Всё спит – и </a:t>
            </a:r>
            <a:r>
              <a:rPr lang="ru-RU" b="1" i="1" dirty="0" smtClean="0">
                <a:solidFill>
                  <a:srgbClr val="C00000"/>
                </a:solidFill>
              </a:rPr>
              <a:t>человек</a:t>
            </a:r>
            <a:r>
              <a:rPr lang="ru-RU" i="1" dirty="0" smtClean="0">
                <a:solidFill>
                  <a:srgbClr val="C00000"/>
                </a:solidFill>
              </a:rPr>
              <a:t>, и </a:t>
            </a:r>
            <a:r>
              <a:rPr lang="ru-RU" b="1" i="1" dirty="0" smtClean="0">
                <a:solidFill>
                  <a:srgbClr val="C00000"/>
                </a:solidFill>
              </a:rPr>
              <a:t>зверь</a:t>
            </a:r>
            <a:r>
              <a:rPr lang="ru-RU" i="1" dirty="0" smtClean="0">
                <a:solidFill>
                  <a:srgbClr val="C00000"/>
                </a:solidFill>
              </a:rPr>
              <a:t>, и </a:t>
            </a:r>
            <a:r>
              <a:rPr lang="ru-RU" b="1" i="1" dirty="0" smtClean="0">
                <a:solidFill>
                  <a:srgbClr val="C00000"/>
                </a:solidFill>
              </a:rPr>
              <a:t>птица</a:t>
            </a:r>
            <a:r>
              <a:rPr lang="ru-RU" i="1" dirty="0" smtClean="0">
                <a:solidFill>
                  <a:srgbClr val="C00000"/>
                </a:solidFill>
              </a:rPr>
              <a:t> (Н.В.Гоголь).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И слышно было до рассвета,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Как ликовал </a:t>
            </a:r>
            <a:r>
              <a:rPr lang="ru-RU" b="1" i="1" dirty="0" smtClean="0">
                <a:solidFill>
                  <a:srgbClr val="C00000"/>
                </a:solidFill>
              </a:rPr>
              <a:t>француз</a:t>
            </a:r>
            <a:r>
              <a:rPr lang="ru-RU" i="1" dirty="0" smtClean="0">
                <a:solidFill>
                  <a:srgbClr val="C00000"/>
                </a:solidFill>
              </a:rPr>
              <a:t> (М.Ю.Лермонтов).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Ирония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 smtClean="0">
                <a:latin typeface="Arno Pro" pitchFamily="18" charset="0"/>
              </a:rPr>
              <a:t>Иро́ния</a:t>
            </a:r>
            <a:r>
              <a:rPr lang="ru-RU" sz="2800" dirty="0" smtClean="0">
                <a:latin typeface="Arno Pro" pitchFamily="18" charset="0"/>
              </a:rPr>
              <a:t> (от </a:t>
            </a:r>
            <a:r>
              <a:rPr lang="ru-RU" sz="2800" dirty="0" err="1" smtClean="0">
                <a:latin typeface="Arno Pro" pitchFamily="18" charset="0"/>
              </a:rPr>
              <a:t>др.-греч</a:t>
            </a:r>
            <a:r>
              <a:rPr lang="ru-RU" sz="2800" u="sng" dirty="0" smtClean="0">
                <a:latin typeface="Arno Pro" pitchFamily="18" charset="0"/>
              </a:rPr>
              <a:t>.</a:t>
            </a:r>
            <a:r>
              <a:rPr lang="ru-RU" sz="2800" dirty="0" smtClean="0">
                <a:latin typeface="Arno Pro" pitchFamily="18" charset="0"/>
              </a:rPr>
              <a:t> </a:t>
            </a:r>
            <a:r>
              <a:rPr lang="ru-RU" sz="2800" dirty="0" err="1" smtClean="0">
                <a:latin typeface="Arno Pro" pitchFamily="18" charset="0"/>
              </a:rPr>
              <a:t>εἰρωνεία </a:t>
            </a:r>
            <a:r>
              <a:rPr lang="ru-RU" sz="2800" dirty="0" smtClean="0">
                <a:latin typeface="Arno Pro" pitchFamily="18" charset="0"/>
              </a:rPr>
              <a:t>— «притворство») — троп, в котором истинный смысл скрыт или противоречит (противопоставляется) смыслу явному.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u="sng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err="1" smtClean="0">
                <a:solidFill>
                  <a:srgbClr val="C00000"/>
                </a:solidFill>
              </a:rPr>
              <a:t>Отколе,умная,бредешь</a:t>
            </a:r>
            <a:r>
              <a:rPr lang="ru-RU" i="1" dirty="0" smtClean="0">
                <a:solidFill>
                  <a:srgbClr val="C00000"/>
                </a:solidFill>
              </a:rPr>
              <a:t> ты, голова?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Олицетворение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no Pro" pitchFamily="18" charset="0"/>
              </a:rPr>
              <a:t>Олицетворение </a:t>
            </a:r>
            <a:r>
              <a:rPr lang="ru-RU" sz="2400" dirty="0" smtClean="0">
                <a:latin typeface="Arno Pro" pitchFamily="18" charset="0"/>
              </a:rPr>
              <a:t>– художественный приём, основанный на наделении неодушевлённых предметов человеческими качествами и чувствами.</a:t>
            </a:r>
          </a:p>
          <a:p>
            <a:pPr>
              <a:buNone/>
            </a:pPr>
            <a:r>
              <a:rPr lang="ru-RU" sz="2400" dirty="0" smtClean="0"/>
              <a:t>       </a:t>
            </a:r>
            <a:r>
              <a:rPr lang="ru-RU" sz="2800" u="sng" dirty="0" smtClean="0"/>
              <a:t>Пример:</a:t>
            </a:r>
            <a:endParaRPr lang="ru-RU" sz="2400" u="sng" dirty="0" smtClean="0"/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</a:t>
            </a:r>
            <a:r>
              <a:rPr lang="ru-RU" sz="2400" i="1" dirty="0" smtClean="0">
                <a:solidFill>
                  <a:srgbClr val="C00000"/>
                </a:solidFill>
              </a:rPr>
              <a:t>И вот </a:t>
            </a:r>
            <a:r>
              <a:rPr lang="ru-RU" sz="2400" b="1" i="1" dirty="0" smtClean="0">
                <a:solidFill>
                  <a:srgbClr val="C00000"/>
                </a:solidFill>
              </a:rPr>
              <a:t>начинают шептаться</a:t>
            </a:r>
            <a:r>
              <a:rPr lang="ru-RU" sz="2400" i="1" dirty="0" smtClean="0">
                <a:solidFill>
                  <a:srgbClr val="C00000"/>
                </a:solidFill>
              </a:rPr>
              <a:t> между собой </a:t>
            </a:r>
            <a:r>
              <a:rPr lang="ru-RU" sz="2400" b="1" i="1" dirty="0" smtClean="0">
                <a:solidFill>
                  <a:srgbClr val="C00000"/>
                </a:solidFill>
              </a:rPr>
              <a:t>деревья</a:t>
            </a:r>
            <a:r>
              <a:rPr lang="ru-RU" sz="2400" i="1" dirty="0" smtClean="0">
                <a:solidFill>
                  <a:srgbClr val="C00000"/>
                </a:solidFill>
              </a:rPr>
              <a:t>: берёза белая с другой берёзой белой издали </a:t>
            </a:r>
            <a:r>
              <a:rPr lang="ru-RU" sz="2400" b="1" i="1" dirty="0" smtClean="0">
                <a:solidFill>
                  <a:srgbClr val="C00000"/>
                </a:solidFill>
              </a:rPr>
              <a:t>перекликаются</a:t>
            </a:r>
            <a:r>
              <a:rPr lang="ru-RU" sz="2400" i="1" dirty="0" smtClean="0">
                <a:solidFill>
                  <a:srgbClr val="C00000"/>
                </a:solidFill>
              </a:rPr>
              <a:t>; </a:t>
            </a:r>
            <a:r>
              <a:rPr lang="ru-RU" sz="2400" b="1" i="1" dirty="0" smtClean="0">
                <a:solidFill>
                  <a:srgbClr val="C00000"/>
                </a:solidFill>
              </a:rPr>
              <a:t>осинка</a:t>
            </a:r>
            <a:r>
              <a:rPr lang="ru-RU" sz="2400" i="1" dirty="0" smtClean="0">
                <a:solidFill>
                  <a:srgbClr val="C00000"/>
                </a:solidFill>
              </a:rPr>
              <a:t> молодая </a:t>
            </a:r>
            <a:r>
              <a:rPr lang="ru-RU" sz="2400" b="1" i="1" dirty="0" smtClean="0">
                <a:solidFill>
                  <a:srgbClr val="C00000"/>
                </a:solidFill>
              </a:rPr>
              <a:t>вышла на поляну</a:t>
            </a:r>
            <a:r>
              <a:rPr lang="ru-RU" sz="2400" i="1" dirty="0" smtClean="0">
                <a:solidFill>
                  <a:srgbClr val="C00000"/>
                </a:solidFill>
              </a:rPr>
              <a:t>, как зелёная свечка, и </a:t>
            </a:r>
            <a:r>
              <a:rPr lang="ru-RU" sz="2400" b="1" i="1" dirty="0" smtClean="0">
                <a:solidFill>
                  <a:srgbClr val="C00000"/>
                </a:solidFill>
              </a:rPr>
              <a:t>зовёт к себе </a:t>
            </a:r>
            <a:r>
              <a:rPr lang="ru-RU" sz="2400" i="1" dirty="0" smtClean="0">
                <a:solidFill>
                  <a:srgbClr val="C00000"/>
                </a:solidFill>
              </a:rPr>
              <a:t>такую же зелёную свечку-осинку, </a:t>
            </a:r>
            <a:r>
              <a:rPr lang="ru-RU" sz="2400" b="1" i="1" dirty="0" smtClean="0">
                <a:solidFill>
                  <a:srgbClr val="C00000"/>
                </a:solidFill>
              </a:rPr>
              <a:t>помахивая веточкой</a:t>
            </a:r>
            <a:r>
              <a:rPr lang="ru-RU" sz="2400" i="1" dirty="0" smtClean="0">
                <a:solidFill>
                  <a:srgbClr val="C00000"/>
                </a:solidFill>
              </a:rPr>
              <a:t>; </a:t>
            </a:r>
            <a:r>
              <a:rPr lang="ru-RU" sz="2400" b="1" i="1" dirty="0" smtClean="0">
                <a:solidFill>
                  <a:srgbClr val="C00000"/>
                </a:solidFill>
              </a:rPr>
              <a:t>черёмуха</a:t>
            </a:r>
            <a:r>
              <a:rPr lang="ru-RU" sz="2400" i="1" dirty="0" smtClean="0">
                <a:solidFill>
                  <a:srgbClr val="C00000"/>
                </a:solidFill>
              </a:rPr>
              <a:t> черёмухе </a:t>
            </a:r>
            <a:r>
              <a:rPr lang="ru-RU" sz="2400" b="1" i="1" dirty="0" smtClean="0">
                <a:solidFill>
                  <a:srgbClr val="C00000"/>
                </a:solidFill>
              </a:rPr>
              <a:t>подаёт ветку</a:t>
            </a:r>
            <a:r>
              <a:rPr lang="ru-RU" sz="2400" i="1" dirty="0" smtClean="0">
                <a:solidFill>
                  <a:srgbClr val="C00000"/>
                </a:solidFill>
              </a:rPr>
              <a:t> с раскрытыми почками. (М.М.Пришвин.)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Гипербола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4525963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    </a:t>
            </a:r>
            <a:r>
              <a:rPr lang="ru-RU" sz="2800" b="1" dirty="0" err="1" smtClean="0">
                <a:latin typeface="Arno Pro" pitchFamily="18" charset="0"/>
              </a:rPr>
              <a:t>Гипе́рбола</a:t>
            </a:r>
            <a:r>
              <a:rPr lang="ru-RU" sz="2800" dirty="0" smtClean="0">
                <a:latin typeface="Arno Pro" pitchFamily="18" charset="0"/>
              </a:rPr>
              <a:t> (из </a:t>
            </a:r>
            <a:r>
              <a:rPr lang="ru-RU" sz="2800" dirty="0" err="1" smtClean="0">
                <a:latin typeface="Arno Pro" pitchFamily="18" charset="0"/>
              </a:rPr>
              <a:t>др.-греч</a:t>
            </a:r>
            <a:r>
              <a:rPr lang="ru-RU" sz="2800" dirty="0" smtClean="0">
                <a:latin typeface="Arno Pro" pitchFamily="18" charset="0"/>
              </a:rPr>
              <a:t>. </a:t>
            </a:r>
            <a:r>
              <a:rPr lang="ru-RU" sz="2800" dirty="0" err="1" smtClean="0">
                <a:latin typeface="Arno Pro" pitchFamily="18" charset="0"/>
              </a:rPr>
              <a:t>ὑπερβολή </a:t>
            </a:r>
            <a:r>
              <a:rPr lang="ru-RU" sz="2800" dirty="0" smtClean="0">
                <a:latin typeface="Arno Pro" pitchFamily="18" charset="0"/>
              </a:rPr>
              <a:t>«переход; чрезмерность, избыток; преувеличение») — стилистическая фигура явного и намеренного преувеличения, с целью усиления выразительности и подчёркивания сказанной мысли 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u="sng" dirty="0" smtClean="0"/>
              <a:t>Пример:</a:t>
            </a:r>
          </a:p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i="1" dirty="0" smtClean="0">
                <a:solidFill>
                  <a:srgbClr val="C00000"/>
                </a:solidFill>
              </a:rPr>
              <a:t>«я говорил это тысячу раз» или «нам еды на полгода хватит».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Литота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Arno Pro" pitchFamily="18" charset="0"/>
              </a:rPr>
              <a:t>Литота</a:t>
            </a:r>
            <a:r>
              <a:rPr lang="ru-RU" dirty="0" smtClean="0">
                <a:latin typeface="Arno Pro" pitchFamily="18" charset="0"/>
              </a:rPr>
              <a:t>- количественное приуменьшение признаков предмета, явления, действия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C00000"/>
                </a:solidFill>
              </a:rPr>
              <a:t>Мальчик-с-пальчик, «Жизнь человека — один миг»</a:t>
            </a:r>
          </a:p>
          <a:p>
            <a:pPr>
              <a:buNone/>
            </a:pPr>
            <a:r>
              <a:rPr lang="ru-RU" dirty="0" smtClean="0"/>
              <a:t>    Многие литоты являются </a:t>
            </a:r>
            <a:r>
              <a:rPr lang="ru-RU" u="sng" dirty="0" smtClean="0"/>
              <a:t>фразеологизмами</a:t>
            </a:r>
            <a:r>
              <a:rPr lang="ru-RU" dirty="0" smtClean="0"/>
              <a:t> или </a:t>
            </a:r>
            <a:r>
              <a:rPr lang="ru-RU" u="sng" dirty="0" smtClean="0"/>
              <a:t>идиомами</a:t>
            </a:r>
            <a:r>
              <a:rPr lang="ru-RU" dirty="0" smtClean="0"/>
              <a:t>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«черепашьи темпы», «рукой подать», «денег кот наплакал», «небо показалось с овчинку».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Анафора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latin typeface="Arno Pro" pitchFamily="18" charset="0"/>
              </a:rPr>
              <a:t>Ана́фора</a:t>
            </a:r>
            <a:r>
              <a:rPr lang="ru-RU" dirty="0" smtClean="0">
                <a:latin typeface="Arno Pro" pitchFamily="18" charset="0"/>
              </a:rPr>
              <a:t> или единоначатие-повторение слов или словосочетаний в начале предложений, стихотворных сток или строф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Пример: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sz="2800" b="1" i="1" dirty="0" smtClean="0">
                <a:solidFill>
                  <a:srgbClr val="C00000"/>
                </a:solidFill>
              </a:rPr>
              <a:t>Гро</a:t>
            </a:r>
            <a:r>
              <a:rPr lang="ru-RU" sz="2800" i="1" dirty="0" smtClean="0">
                <a:solidFill>
                  <a:srgbClr val="C00000"/>
                </a:solidFill>
              </a:rPr>
              <a:t>зой снесённые мосты,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>Гро</a:t>
            </a:r>
            <a:r>
              <a:rPr lang="ru-RU" sz="2800" i="1" dirty="0" smtClean="0">
                <a:solidFill>
                  <a:srgbClr val="C00000"/>
                </a:solidFill>
              </a:rPr>
              <a:t>ба с размытого клад (Пушкин)</a:t>
            </a:r>
          </a:p>
          <a:p>
            <a:pPr>
              <a:buNone/>
            </a:pPr>
            <a:endParaRPr lang="ru-RU" sz="2800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    Не напрасно </a:t>
            </a:r>
            <a:r>
              <a:rPr lang="ru-RU" sz="2800" i="1" dirty="0" smtClean="0">
                <a:solidFill>
                  <a:srgbClr val="C00000"/>
                </a:solidFill>
              </a:rPr>
              <a:t>дули ветры,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Не напрасно</a:t>
            </a:r>
            <a:r>
              <a:rPr lang="ru-RU" sz="2800" i="1" dirty="0" smtClean="0">
                <a:solidFill>
                  <a:srgbClr val="C00000"/>
                </a:solidFill>
              </a:rPr>
              <a:t> шла гроза. (Есенин)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Антитеза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328592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 smtClean="0">
                <a:latin typeface="Arno Pro" pitchFamily="18" charset="0"/>
              </a:rPr>
              <a:t>Антитеза</a:t>
            </a:r>
            <a:r>
              <a:rPr lang="ru-RU" b="1" dirty="0" smtClean="0">
                <a:latin typeface="Arno Pro" pitchFamily="18" charset="0"/>
              </a:rPr>
              <a:t> </a:t>
            </a:r>
            <a:r>
              <a:rPr lang="ru-RU" sz="4400" dirty="0" smtClean="0">
                <a:latin typeface="Arno Pro" pitchFamily="18" charset="0"/>
              </a:rPr>
              <a:t>(от греч. </a:t>
            </a:r>
            <a:r>
              <a:rPr lang="ru-RU" sz="4400" dirty="0" err="1" smtClean="0">
                <a:latin typeface="Arno Pro" pitchFamily="18" charset="0"/>
              </a:rPr>
              <a:t>antithesis</a:t>
            </a:r>
            <a:r>
              <a:rPr lang="ru-RU" sz="4400" dirty="0" smtClean="0">
                <a:latin typeface="Arno Pro" pitchFamily="18" charset="0"/>
              </a:rPr>
              <a:t> - противоположение) - одна из стилистических фигур: оборот поэтической речи, в котором для усиления выразительности резко противопоставлены прямо противоположные понятия, образы, черты характера действующих лиц.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51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5100" dirty="0" smtClean="0"/>
              <a:t>     </a:t>
            </a:r>
            <a:r>
              <a:rPr lang="ru-RU" sz="5100" u="sng" dirty="0" smtClean="0"/>
              <a:t>Пример: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"Я - царь, я - раб, я - червь, я - бог!"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(Г.Р.Державин. "Бог")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Они сошлись. Волна и камень,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Стихи и проза, лед и пламень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Не столь различны меж собой...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(А.С.Пушкин. "Евгений Онегин")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Оксюморон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latin typeface="Arno Pro" pitchFamily="18" charset="0"/>
              </a:rPr>
              <a:t>Оксюморон (Оксиморон)</a:t>
            </a:r>
            <a:r>
              <a:rPr lang="ru-RU" sz="3000" dirty="0" smtClean="0">
                <a:latin typeface="Arno Pro" pitchFamily="18" charset="0"/>
              </a:rPr>
              <a:t> - (от греч. </a:t>
            </a:r>
            <a:r>
              <a:rPr lang="ru-RU" sz="3000" dirty="0" err="1" smtClean="0">
                <a:latin typeface="Arno Pro" pitchFamily="18" charset="0"/>
              </a:rPr>
              <a:t>oxymoron</a:t>
            </a:r>
            <a:r>
              <a:rPr lang="ru-RU" sz="3000" dirty="0" smtClean="0">
                <a:latin typeface="Arno Pro" pitchFamily="18" charset="0"/>
              </a:rPr>
              <a:t> - остроумно-глупое) - вид тропа: словосочетание, составленное из слов, противоположных по смыслу, основанное на парадоксе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3500" u="sng" dirty="0" smtClean="0"/>
              <a:t>Пример:</a:t>
            </a:r>
            <a:endParaRPr lang="ru-RU" u="sng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</a:t>
            </a:r>
            <a:r>
              <a:rPr lang="ru-RU" sz="3000" i="1" dirty="0" smtClean="0">
                <a:solidFill>
                  <a:srgbClr val="C00000"/>
                </a:solidFill>
              </a:rPr>
              <a:t>"Смотри, ей весело грустить, // Такой нарядно обнаженной" </a:t>
            </a:r>
          </a:p>
          <a:p>
            <a:pPr>
              <a:buNone/>
            </a:pPr>
            <a:r>
              <a:rPr lang="ru-RU" sz="3000" i="1" dirty="0" smtClean="0">
                <a:solidFill>
                  <a:srgbClr val="C00000"/>
                </a:solidFill>
              </a:rPr>
              <a:t/>
            </a:r>
            <a:br>
              <a:rPr lang="ru-RU" sz="3000" i="1" dirty="0" smtClean="0">
                <a:solidFill>
                  <a:srgbClr val="C00000"/>
                </a:solidFill>
              </a:rPr>
            </a:br>
            <a:r>
              <a:rPr lang="ru-RU" sz="3000" i="1" dirty="0" smtClean="0">
                <a:solidFill>
                  <a:srgbClr val="C00000"/>
                </a:solidFill>
              </a:rPr>
              <a:t>"С кем мне поделиться той ГРУСТНОЙ РАДОСТЬЮ, что я остался жив?"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Градация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8092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dirty="0" smtClean="0">
              <a:latin typeface="Arno Pro" pitchFamily="18" charset="0"/>
            </a:endParaRPr>
          </a:p>
          <a:p>
            <a:pPr>
              <a:buNone/>
            </a:pPr>
            <a:r>
              <a:rPr lang="ru-RU" b="1" dirty="0" smtClean="0">
                <a:latin typeface="Arno Pro" pitchFamily="18" charset="0"/>
              </a:rPr>
              <a:t>      Градация </a:t>
            </a:r>
            <a:r>
              <a:rPr lang="ru-RU" dirty="0" smtClean="0">
                <a:latin typeface="Arno Pro" pitchFamily="18" charset="0"/>
              </a:rPr>
              <a:t>- (от лат. </a:t>
            </a:r>
            <a:r>
              <a:rPr lang="ru-RU" dirty="0" err="1" smtClean="0">
                <a:latin typeface="Arno Pro" pitchFamily="18" charset="0"/>
              </a:rPr>
              <a:t>gradatio</a:t>
            </a:r>
            <a:r>
              <a:rPr lang="ru-RU" dirty="0" smtClean="0">
                <a:latin typeface="Arno Pro" pitchFamily="18" charset="0"/>
              </a:rPr>
              <a:t> - постепенность) - стилистический прием: такое расположение слов (словосочетаний, частей сложного предложения), при котором каждое последующее усиливает (реже ослабляет) значение предыдущего, что позволяет воссоздать события, действия, мысли и чувства в процессе, в развитии - от малого к большому (прямая Г. ) или от большого к малому (обратная Г.). Благодаря Г. происходит нарастание интонации и усиливается эмоциональность речи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b="1" u="sng" dirty="0" smtClean="0"/>
              <a:t>Пример: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Спасибо вам и сердцем и рукой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За то, что вы меня - не зная сами! - 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Так любите: за мой ночной покой, 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За редкость встреч закатными часами, 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За наше </a:t>
            </a:r>
            <a:r>
              <a:rPr lang="ru-RU" i="1" dirty="0" err="1" smtClean="0">
                <a:solidFill>
                  <a:srgbClr val="C00000"/>
                </a:solidFill>
              </a:rPr>
              <a:t>не-гулянье</a:t>
            </a:r>
            <a:r>
              <a:rPr lang="ru-RU" i="1" dirty="0" smtClean="0">
                <a:solidFill>
                  <a:srgbClr val="C00000"/>
                </a:solidFill>
              </a:rPr>
              <a:t> под луной, 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За солнце не у нас над головами...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М. Цветаева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Параллелизм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/>
              <a:t>     </a:t>
            </a:r>
            <a:r>
              <a:rPr lang="ru-RU" sz="3400" b="1" dirty="0" smtClean="0">
                <a:latin typeface="Arno Pro" pitchFamily="18" charset="0"/>
              </a:rPr>
              <a:t>Параллелизм</a:t>
            </a:r>
            <a:r>
              <a:rPr lang="ru-RU" sz="3400" dirty="0" smtClean="0">
                <a:latin typeface="Arno Pro" pitchFamily="18" charset="0"/>
              </a:rPr>
              <a:t> </a:t>
            </a:r>
            <a:r>
              <a:rPr lang="ru-RU" dirty="0" smtClean="0">
                <a:latin typeface="Arno Pro" pitchFamily="18" charset="0"/>
              </a:rPr>
              <a:t>(</a:t>
            </a:r>
            <a:r>
              <a:rPr lang="ru-RU" dirty="0" err="1" smtClean="0">
                <a:latin typeface="Arno Pro" pitchFamily="18" charset="0"/>
              </a:rPr>
              <a:t>др.-греч</a:t>
            </a:r>
            <a:r>
              <a:rPr lang="ru-RU" dirty="0" smtClean="0">
                <a:latin typeface="Arno Pro" pitchFamily="18" charset="0"/>
              </a:rPr>
              <a:t>. </a:t>
            </a:r>
            <a:r>
              <a:rPr lang="ru-RU" dirty="0" err="1" smtClean="0">
                <a:latin typeface="Arno Pro" pitchFamily="18" charset="0"/>
              </a:rPr>
              <a:t>παραλληλισμος </a:t>
            </a:r>
            <a:r>
              <a:rPr lang="ru-RU" dirty="0" smtClean="0">
                <a:latin typeface="Arno Pro" pitchFamily="18" charset="0"/>
              </a:rPr>
              <a:t>— расположение рядом, соположение) — риторическая фигура, представляющая собой расположение тождественных или сходных по грамматической и семантической структуре элементов речи в смежных частях текста. Параллельными элементами могут быть предложения, их части, словосочетания, слова. </a:t>
            </a:r>
          </a:p>
          <a:p>
            <a:pPr>
              <a:buNone/>
            </a:pPr>
            <a:r>
              <a:rPr lang="ru-RU" sz="4000" dirty="0" smtClean="0"/>
              <a:t>        </a:t>
            </a:r>
            <a:r>
              <a:rPr lang="ru-RU" sz="4000" b="1" u="sng" dirty="0" smtClean="0"/>
              <a:t>Пример:</a:t>
            </a:r>
          </a:p>
          <a:p>
            <a:pPr>
              <a:buNone/>
            </a:pPr>
            <a:endParaRPr lang="ru-RU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Увижу ль я твой светлый взор?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Услышу ль нежный разговор?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— Пушкин А. С. Руслан и Людмила</a:t>
            </a:r>
          </a:p>
          <a:p>
            <a:pPr>
              <a:buNone/>
            </a:pP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 Твой ум глубок, что море,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Твой дух высок, что горы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— Брюсов В</a:t>
            </a:r>
            <a:r>
              <a:rPr lang="ru-RU" i="1" u="sng" dirty="0" smtClean="0">
                <a:solidFill>
                  <a:srgbClr val="C00000"/>
                </a:solidFill>
              </a:rPr>
              <a:t>.</a:t>
            </a:r>
            <a:r>
              <a:rPr lang="ru-RU" i="1" dirty="0" smtClean="0">
                <a:solidFill>
                  <a:srgbClr val="C00000"/>
                </a:solidFill>
              </a:rPr>
              <a:t> Китайские стихи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Словесные средства изобразительности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no Pro" pitchFamily="18" charset="0"/>
              </a:rPr>
              <a:t>Эпитет, сравнение, аллегория, перифраза</a:t>
            </a:r>
          </a:p>
          <a:p>
            <a:r>
              <a:rPr lang="ru-RU" dirty="0" err="1" smtClean="0">
                <a:latin typeface="Arno Pro" pitchFamily="18" charset="0"/>
              </a:rPr>
              <a:t>Автология</a:t>
            </a:r>
            <a:r>
              <a:rPr lang="ru-RU" dirty="0" smtClean="0">
                <a:latin typeface="Arno Pro" pitchFamily="18" charset="0"/>
              </a:rPr>
              <a:t> и </a:t>
            </a:r>
            <a:r>
              <a:rPr lang="ru-RU" dirty="0" err="1" smtClean="0">
                <a:latin typeface="Arno Pro" pitchFamily="18" charset="0"/>
              </a:rPr>
              <a:t>металогия</a:t>
            </a:r>
            <a:r>
              <a:rPr lang="ru-RU" dirty="0" smtClean="0">
                <a:latin typeface="Arno Pro" pitchFamily="18" charset="0"/>
              </a:rPr>
              <a:t> </a:t>
            </a:r>
          </a:p>
          <a:p>
            <a:r>
              <a:rPr lang="ru-RU" dirty="0" smtClean="0">
                <a:latin typeface="Arno Pro" pitchFamily="18" charset="0"/>
              </a:rPr>
              <a:t>Тропы</a:t>
            </a:r>
            <a:r>
              <a:rPr lang="ru-RU" sz="3600" dirty="0" smtClean="0">
                <a:latin typeface="Arno Pro" pitchFamily="18" charset="0"/>
              </a:rPr>
              <a:t>: </a:t>
            </a:r>
            <a:r>
              <a:rPr lang="ru-RU" sz="2800" dirty="0" smtClean="0">
                <a:latin typeface="Arno Pro" pitchFamily="18" charset="0"/>
              </a:rPr>
              <a:t>метафора, метонимия, ирония, гипербола, олицетворение, синекдоха, литота</a:t>
            </a:r>
            <a:endParaRPr lang="ru-RU" dirty="0" smtClean="0">
              <a:latin typeface="Arno Pro" pitchFamily="18" charset="0"/>
            </a:endParaRPr>
          </a:p>
          <a:p>
            <a:r>
              <a:rPr lang="ru-RU" dirty="0" smtClean="0">
                <a:latin typeface="Arno Pro" pitchFamily="18" charset="0"/>
              </a:rPr>
              <a:t>Фигуры: </a:t>
            </a:r>
            <a:r>
              <a:rPr lang="ru-RU" sz="2600" dirty="0" smtClean="0">
                <a:latin typeface="Arno Pro" pitchFamily="18" charset="0"/>
              </a:rPr>
              <a:t>анафора, антитеза, градация, оксюморон, острота, параллелизм, повторение, умолчание, эллипсис, эпифора </a:t>
            </a:r>
            <a:endParaRPr lang="ru-RU" dirty="0"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90872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Рефрен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676456" cy="58326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 smtClean="0">
                <a:latin typeface="Arno Pro" pitchFamily="18" charset="0"/>
              </a:rPr>
              <a:t>       </a:t>
            </a:r>
            <a:r>
              <a:rPr lang="ru-RU" sz="5100" b="1" dirty="0" smtClean="0">
                <a:latin typeface="Arno Pro" pitchFamily="18" charset="0"/>
              </a:rPr>
              <a:t>Рефрен </a:t>
            </a:r>
            <a:r>
              <a:rPr lang="ru-RU" sz="5100" dirty="0" smtClean="0">
                <a:latin typeface="Arno Pro" pitchFamily="18" charset="0"/>
              </a:rPr>
              <a:t>- ( франц. </a:t>
            </a:r>
            <a:r>
              <a:rPr lang="ru-RU" sz="5100" dirty="0" err="1" smtClean="0">
                <a:latin typeface="Arno Pro" pitchFamily="18" charset="0"/>
              </a:rPr>
              <a:t>refrain</a:t>
            </a:r>
            <a:r>
              <a:rPr lang="ru-RU" sz="5100" dirty="0" smtClean="0">
                <a:latin typeface="Arno Pro" pitchFamily="18" charset="0"/>
              </a:rPr>
              <a:t> - припев) - стих (см.), повторяющийся в каждой строфе (куплете песни), как правило, буквально или с незначительными изменениями.</a:t>
            </a:r>
          </a:p>
          <a:p>
            <a:pPr>
              <a:buNone/>
            </a:pPr>
            <a:r>
              <a:rPr lang="ru-RU" sz="5900" b="1" dirty="0" smtClean="0"/>
              <a:t>      </a:t>
            </a:r>
            <a:r>
              <a:rPr lang="ru-RU" sz="5900" b="1" u="sng" dirty="0" smtClean="0"/>
              <a:t>Пример:</a:t>
            </a:r>
            <a:endParaRPr lang="ru-RU" sz="4200" b="1" u="sng" dirty="0" smtClean="0"/>
          </a:p>
          <a:p>
            <a:pPr>
              <a:buNone/>
            </a:pPr>
            <a:r>
              <a:rPr lang="ru-RU" sz="5100" dirty="0" smtClean="0"/>
              <a:t>     </a:t>
            </a:r>
            <a:r>
              <a:rPr lang="ru-RU" sz="3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800" i="1" dirty="0" smtClean="0">
                <a:solidFill>
                  <a:srgbClr val="C00000"/>
                </a:solidFill>
              </a:rPr>
              <a:t>Ты все, что сердцу мило,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С чем я сжился умом: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Ты мне любовь и сила,-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Спи безмятежным сном!</a:t>
            </a:r>
          </a:p>
          <a:p>
            <a:pPr>
              <a:buNone/>
            </a:pPr>
            <a:r>
              <a:rPr lang="ru-RU" sz="3800" i="1" dirty="0" smtClean="0">
                <a:solidFill>
                  <a:srgbClr val="C00000"/>
                </a:solidFill>
              </a:rPr>
              <a:t>        Ты мне любовь и сила,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И свет в пути моем;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Все, что мне жизнь сулила,-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Спи безмятежным сном.</a:t>
            </a:r>
          </a:p>
          <a:p>
            <a:pPr>
              <a:buNone/>
            </a:pPr>
            <a:r>
              <a:rPr lang="ru-RU" sz="3800" i="1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ru-RU" sz="3800" i="1" dirty="0" smtClean="0">
                <a:solidFill>
                  <a:srgbClr val="C00000"/>
                </a:solidFill>
              </a:rPr>
              <a:t>         Храни меня, мой талисман,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Храни меня во дни гоненья,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Во дни раскаянья, волненья: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Ты в день печали был мне дан.</a:t>
            </a:r>
          </a:p>
          <a:p>
            <a:pPr>
              <a:buNone/>
            </a:pPr>
            <a:r>
              <a:rPr lang="ru-RU" sz="3800" i="1" dirty="0" smtClean="0">
                <a:solidFill>
                  <a:srgbClr val="C00000"/>
                </a:solidFill>
              </a:rPr>
              <a:t>         Когда подымет океан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Вокруг меня валы ревучи,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Когда грозою грянут тучи, —</a:t>
            </a:r>
            <a:br>
              <a:rPr lang="ru-RU" sz="3800" i="1" dirty="0" smtClean="0">
                <a:solidFill>
                  <a:srgbClr val="C00000"/>
                </a:solidFill>
              </a:rPr>
            </a:br>
            <a:r>
              <a:rPr lang="ru-RU" sz="3800" i="1" dirty="0" smtClean="0">
                <a:solidFill>
                  <a:srgbClr val="C00000"/>
                </a:solidFill>
              </a:rPr>
              <a:t>Храни меня, мой талисман. (Пушкин)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Эллипс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Arno Pro" pitchFamily="18" charset="0"/>
              </a:rPr>
              <a:t>Эллипс(</a:t>
            </a:r>
            <a:r>
              <a:rPr lang="ru-RU" b="1" dirty="0" err="1" smtClean="0">
                <a:latin typeface="Arno Pro" pitchFamily="18" charset="0"/>
              </a:rPr>
              <a:t>ис</a:t>
            </a:r>
            <a:r>
              <a:rPr lang="ru-RU" b="1" dirty="0" smtClean="0">
                <a:latin typeface="Arno Pro" pitchFamily="18" charset="0"/>
              </a:rPr>
              <a:t>)</a:t>
            </a:r>
            <a:r>
              <a:rPr lang="ru-RU" dirty="0" smtClean="0">
                <a:latin typeface="Arno Pro" pitchFamily="18" charset="0"/>
              </a:rPr>
              <a:t> - (от греч. </a:t>
            </a:r>
            <a:r>
              <a:rPr lang="ru-RU" dirty="0" err="1" smtClean="0">
                <a:latin typeface="Arno Pro" pitchFamily="18" charset="0"/>
              </a:rPr>
              <a:t>elleipsis</a:t>
            </a:r>
            <a:r>
              <a:rPr lang="ru-RU" dirty="0" smtClean="0">
                <a:latin typeface="Arno Pro" pitchFamily="18" charset="0"/>
              </a:rPr>
              <a:t> - опущение, выпадение) - стилистическая фигура: сознательный пропуск подразумеваемого слова, легко восстанавливаемого из контекста, придающий тексту особую выразительность. 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b="1" u="sng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>    Благодаря Э. может быть создан эффект динамичности движения: </a:t>
            </a:r>
            <a:r>
              <a:rPr lang="ru-RU" i="1" dirty="0" smtClean="0">
                <a:solidFill>
                  <a:srgbClr val="C00000"/>
                </a:solidFill>
              </a:rPr>
              <a:t>"Вошел: и пробка в потолок" (А.С. Пушкин); </a:t>
            </a:r>
          </a:p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dirty="0" smtClean="0"/>
              <a:t>быстрой смены событий или состояний: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i="1" dirty="0" smtClean="0">
                <a:solidFill>
                  <a:srgbClr val="C00000"/>
                </a:solidFill>
              </a:rPr>
              <a:t>И пальцы просятся к перу, перо к бумаге, // Минута - и стихи свободно потекут" (А.С. Пушкин);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Эпифора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68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Arno Pro" pitchFamily="18" charset="0"/>
              </a:rPr>
              <a:t>     Эпифора</a:t>
            </a:r>
            <a:r>
              <a:rPr lang="ru-RU" dirty="0" smtClean="0">
                <a:latin typeface="Arno Pro" pitchFamily="18" charset="0"/>
              </a:rPr>
              <a:t> - (от греч. </a:t>
            </a:r>
            <a:r>
              <a:rPr lang="ru-RU" dirty="0" err="1" smtClean="0">
                <a:latin typeface="Arno Pro" pitchFamily="18" charset="0"/>
              </a:rPr>
              <a:t>epophora</a:t>
            </a:r>
            <a:r>
              <a:rPr lang="ru-RU" dirty="0" smtClean="0">
                <a:latin typeface="Arno Pro" pitchFamily="18" charset="0"/>
              </a:rPr>
              <a:t> - добавка) - стилистическая фигура: повторение слова или группы слов в конце стихотворных строк или прозаических фраз.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3400" b="1" u="sng" dirty="0" smtClean="0"/>
              <a:t>Пример:</a:t>
            </a:r>
            <a:br>
              <a:rPr lang="ru-RU" sz="3400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C00000"/>
                </a:solidFill>
              </a:rPr>
              <a:t>Я обманывать себя не стану,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Залегла забота в сердце мглистом.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Отчего прослыл я шарлатаном,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Отчего прослыл я скандалистом?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И теперь уж я болеть не стану.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Прояснилась </a:t>
            </a:r>
            <a:r>
              <a:rPr lang="ru-RU" i="1" dirty="0" err="1" smtClean="0">
                <a:solidFill>
                  <a:srgbClr val="C00000"/>
                </a:solidFill>
              </a:rPr>
              <a:t>омуть</a:t>
            </a:r>
            <a:r>
              <a:rPr lang="ru-RU" i="1" dirty="0" smtClean="0">
                <a:solidFill>
                  <a:srgbClr val="C00000"/>
                </a:solidFill>
              </a:rPr>
              <a:t> в сердце мглистом.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Оттого прослыл я шарлатаном,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Оттого прослыл я скандалистом.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Звуковые средства изобразительности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no Pro" pitchFamily="18" charset="0"/>
              </a:rPr>
              <a:t>Благозвучие</a:t>
            </a:r>
          </a:p>
          <a:p>
            <a:r>
              <a:rPr lang="ru-RU" dirty="0" smtClean="0">
                <a:latin typeface="Arno Pro" pitchFamily="18" charset="0"/>
              </a:rPr>
              <a:t>Звукоподражание, звуковой символизм, словесная инструментовка</a:t>
            </a:r>
          </a:p>
          <a:p>
            <a:r>
              <a:rPr lang="ru-RU" dirty="0" smtClean="0">
                <a:latin typeface="Arno Pro" pitchFamily="18" charset="0"/>
              </a:rPr>
              <a:t>Аллитерация, ассонанс, звуковые повторы, звукопись</a:t>
            </a:r>
          </a:p>
          <a:p>
            <a:r>
              <a:rPr lang="ru-RU" dirty="0" smtClean="0">
                <a:latin typeface="Arno Pro" pitchFamily="18" charset="0"/>
              </a:rPr>
              <a:t>Ритм  и интонация в прозе</a:t>
            </a:r>
            <a:endParaRPr lang="ru-RU" dirty="0"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Благозвучие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7649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b="1" dirty="0" smtClean="0">
                <a:latin typeface="Arno Pro" pitchFamily="18" charset="0"/>
              </a:rPr>
              <a:t>     Благозвучие</a:t>
            </a:r>
            <a:r>
              <a:rPr lang="ru-RU" sz="4000" dirty="0" smtClean="0">
                <a:latin typeface="Arno Pro" pitchFamily="18" charset="0"/>
              </a:rPr>
              <a:t> -совершенное с точки зрения говорящих на данном языке сочетание звуков, удобное для произношения и приятное для слуха. Требования благозвучия должны быть согласованы с фонетическими особенностями конкретного языка. Деление же языков на «благозвучные» и «неблагозвучные» лишено научного основания и обычно связано с субъективными оценками. Благозвучие всегда обусловлено своеобразием фонетики данного национального языка. Все, что не свойственно языку, что выходит за рамки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Звукоподражание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68952" cy="22322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500" b="1" dirty="0" smtClean="0">
                <a:latin typeface="Arno Pro" pitchFamily="18" charset="0"/>
              </a:rPr>
              <a:t>      Звукоподражание</a:t>
            </a:r>
            <a:r>
              <a:rPr lang="ru-RU" sz="4500" dirty="0" smtClean="0">
                <a:latin typeface="Arno Pro" pitchFamily="18" charset="0"/>
              </a:rPr>
              <a:t> </a:t>
            </a:r>
            <a:r>
              <a:rPr lang="ru-RU" sz="3800" dirty="0" smtClean="0">
                <a:latin typeface="Arno Pro" pitchFamily="18" charset="0"/>
              </a:rPr>
              <a:t>-приблизительное воспроизведение природного звучания напоминающими его звуками речи, а также слово, возникающее путём такого подражания; один из видов звукописи: использование фонетических сочетаний, способных передать звучание описываемых явлений.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5100" b="1" u="sng" dirty="0" smtClean="0"/>
              <a:t>Пример:</a:t>
            </a:r>
          </a:p>
          <a:p>
            <a:pPr>
              <a:buNone/>
            </a:pPr>
            <a:endParaRPr lang="ru-RU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9695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«ку-ку» подражание кукушке, «ква-ква» подражание лягушке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3964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кукушка, квакать, квакушка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653136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sz="2400" i="1" dirty="0" smtClean="0">
                <a:solidFill>
                  <a:srgbClr val="C00000"/>
                </a:solidFill>
              </a:rPr>
              <a:t>эха </a:t>
            </a:r>
            <a:r>
              <a:rPr lang="ru-RU" sz="2400" i="1" dirty="0" err="1" smtClean="0">
                <a:solidFill>
                  <a:srgbClr val="C00000"/>
                </a:solidFill>
              </a:rPr>
              <a:t>хохотанье</a:t>
            </a:r>
            <a:r>
              <a:rPr lang="ru-RU" sz="2400" i="1" dirty="0" smtClean="0">
                <a:solidFill>
                  <a:srgbClr val="C00000"/>
                </a:solidFill>
              </a:rPr>
              <a:t>", "шелест камышей", "топот копыт").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Аллитерация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68052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Arno Pro" pitchFamily="18" charset="0"/>
              </a:rPr>
              <a:t>Аллитерация </a:t>
            </a:r>
            <a:r>
              <a:rPr lang="ru-RU" dirty="0" smtClean="0">
                <a:latin typeface="Arno Pro" pitchFamily="18" charset="0"/>
              </a:rPr>
              <a:t>- </a:t>
            </a:r>
            <a:r>
              <a:rPr lang="ru-RU" sz="2600" dirty="0" smtClean="0">
                <a:latin typeface="Arno Pro" pitchFamily="18" charset="0"/>
              </a:rPr>
              <a:t>(от лат. </a:t>
            </a:r>
            <a:r>
              <a:rPr lang="ru-RU" sz="2600" dirty="0" err="1" smtClean="0">
                <a:latin typeface="Arno Pro" pitchFamily="18" charset="0"/>
              </a:rPr>
              <a:t>ad</a:t>
            </a:r>
            <a:r>
              <a:rPr lang="ru-RU" sz="2600" dirty="0" smtClean="0">
                <a:latin typeface="Arno Pro" pitchFamily="18" charset="0"/>
              </a:rPr>
              <a:t> - к, при и </a:t>
            </a:r>
            <a:r>
              <a:rPr lang="ru-RU" sz="2600" dirty="0" err="1" smtClean="0">
                <a:latin typeface="Arno Pro" pitchFamily="18" charset="0"/>
              </a:rPr>
              <a:t>lit</a:t>
            </a:r>
            <a:r>
              <a:rPr lang="ru-RU" sz="2600" dirty="0" smtClean="0">
                <a:latin typeface="Arno Pro" pitchFamily="18" charset="0"/>
              </a:rPr>
              <a:t>(</a:t>
            </a:r>
            <a:r>
              <a:rPr lang="ru-RU" sz="2600" dirty="0" err="1" smtClean="0">
                <a:latin typeface="Arno Pro" pitchFamily="18" charset="0"/>
              </a:rPr>
              <a:t>t</a:t>
            </a:r>
            <a:r>
              <a:rPr lang="ru-RU" sz="2600" dirty="0" smtClean="0">
                <a:latin typeface="Arno Pro" pitchFamily="18" charset="0"/>
              </a:rPr>
              <a:t>)</a:t>
            </a:r>
            <a:r>
              <a:rPr lang="ru-RU" sz="2600" dirty="0" err="1" smtClean="0">
                <a:latin typeface="Arno Pro" pitchFamily="18" charset="0"/>
              </a:rPr>
              <a:t>era</a:t>
            </a:r>
            <a:r>
              <a:rPr lang="ru-RU" sz="2600" dirty="0" smtClean="0">
                <a:latin typeface="Arno Pro" pitchFamily="18" charset="0"/>
              </a:rPr>
              <a:t> - буква) - вид звукописи (см): повторение в стихотворной речи (реже - в прозе) одинаковых согласных звуков с целью усиления ее выразительности. </a:t>
            </a:r>
            <a:endParaRPr lang="ru-RU" dirty="0" smtClean="0">
              <a:latin typeface="Arno Pro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Пример: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C00000"/>
                </a:solidFill>
              </a:rPr>
              <a:t>Шипенье пенистых бокалов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И пунша пламень голубой.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А. С. Пушкин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Ассонанс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478539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Arno Pro" pitchFamily="18" charset="0"/>
              </a:rPr>
              <a:t>     Ассонанс</a:t>
            </a:r>
            <a:r>
              <a:rPr lang="ru-RU" dirty="0" smtClean="0">
                <a:latin typeface="Arno Pro" pitchFamily="18" charset="0"/>
              </a:rPr>
              <a:t>- </a:t>
            </a:r>
            <a:r>
              <a:rPr lang="ru-RU" sz="3100" dirty="0" smtClean="0">
                <a:latin typeface="Arno Pro" pitchFamily="18" charset="0"/>
              </a:rPr>
              <a:t>(от фр. </a:t>
            </a:r>
            <a:r>
              <a:rPr lang="ru-RU" sz="3100" dirty="0" err="1" smtClean="0">
                <a:latin typeface="Arno Pro" pitchFamily="18" charset="0"/>
              </a:rPr>
              <a:t>assonance</a:t>
            </a:r>
            <a:r>
              <a:rPr lang="ru-RU" sz="3100" dirty="0" smtClean="0">
                <a:latin typeface="Arno Pro" pitchFamily="18" charset="0"/>
              </a:rPr>
              <a:t> - созвучие) – многократное повторение в стихотворении (реже - в прозе) одинаковых гласных звуков, усиливающее выразительность художественной речи.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u="sng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C00000"/>
                </a:solidFill>
              </a:rPr>
              <a:t>Брожу ли я вдоль улиц шумных,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Вхожу ль во многолюдный храм,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Сижу ль меж юношей безумных,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Я предаюсь моим мечтам.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А.С. Пушкин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Ритм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8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no Pro" pitchFamily="18" charset="0"/>
              </a:rPr>
              <a:t>    Ритм </a:t>
            </a:r>
            <a:r>
              <a:rPr lang="ru-RU" sz="2400" dirty="0" smtClean="0">
                <a:latin typeface="Arno Pro" pitchFamily="18" charset="0"/>
              </a:rPr>
              <a:t>- (от. греч. </a:t>
            </a:r>
            <a:r>
              <a:rPr lang="ru-RU" sz="2400" dirty="0" err="1" smtClean="0">
                <a:latin typeface="Arno Pro" pitchFamily="18" charset="0"/>
              </a:rPr>
              <a:t>rhythmos</a:t>
            </a:r>
            <a:r>
              <a:rPr lang="ru-RU" sz="2400" dirty="0" smtClean="0">
                <a:latin typeface="Arno Pro" pitchFamily="18" charset="0"/>
              </a:rPr>
              <a:t> - соразмерность) -  периодическое повторение в стихотворной речи однородных звуковых, интонационных, синтаксических элементов; упорядоченность ее звукового строя. С понятием "поэтический Р." связаны все регулярные композиционно значимые повторы словесно-звукового материала.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Интонация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316416" cy="36724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b="1" dirty="0" smtClean="0"/>
              <a:t>     </a:t>
            </a:r>
            <a:r>
              <a:rPr lang="ru-RU" sz="2600" b="1" dirty="0" smtClean="0">
                <a:latin typeface="Arno Pro" pitchFamily="18" charset="0"/>
              </a:rPr>
              <a:t>Интонация</a:t>
            </a:r>
            <a:r>
              <a:rPr lang="ru-RU" sz="2600" dirty="0" smtClean="0">
                <a:latin typeface="Arno Pro" pitchFamily="18" charset="0"/>
              </a:rPr>
              <a:t>- </a:t>
            </a:r>
            <a:r>
              <a:rPr lang="ru-RU" sz="2400" dirty="0" smtClean="0">
                <a:latin typeface="Arno Pro" pitchFamily="18" charset="0"/>
              </a:rPr>
              <a:t>(от лат. </a:t>
            </a:r>
            <a:r>
              <a:rPr lang="ru-RU" sz="2400" dirty="0" err="1" smtClean="0">
                <a:latin typeface="Arno Pro" pitchFamily="18" charset="0"/>
              </a:rPr>
              <a:t>intonare</a:t>
            </a:r>
            <a:r>
              <a:rPr lang="ru-RU" sz="2400" dirty="0" smtClean="0">
                <a:latin typeface="Arno Pro" pitchFamily="18" charset="0"/>
              </a:rPr>
              <a:t> - произносить громко) - 1. Свойство звучащей речи, позволяющее передать отношение говорящего к предмету речи или к собеседнику. И. создается за счет синтаксической структуры текста, порядка слов, повторов, инверсий, восклицаний, обращений, повышения и понижения голоса, пауз, темпа и др. приемов обогащения нейтрального стиля речи. Полностью И. может быть воспроизведена только в реальном звучании, т. е. при произнесении вслух. 2. В стиховедении И. - соотношение ритмического и синтаксического членения речи</a:t>
            </a:r>
            <a:r>
              <a:rPr lang="ru-RU" dirty="0" smtClean="0">
                <a:latin typeface="Arno Pro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Эпитет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309634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Arno Pro" pitchFamily="18" charset="0"/>
              </a:rPr>
              <a:t>Эпитет</a:t>
            </a:r>
            <a:r>
              <a:rPr lang="ru-RU" dirty="0" smtClean="0">
                <a:latin typeface="Arno Pro" pitchFamily="18" charset="0"/>
              </a:rPr>
              <a:t> · (греч. </a:t>
            </a:r>
            <a:r>
              <a:rPr lang="ru-RU" dirty="0" err="1" smtClean="0">
                <a:latin typeface="Arno Pro" pitchFamily="18" charset="0"/>
              </a:rPr>
              <a:t>epitheton</a:t>
            </a:r>
            <a:r>
              <a:rPr lang="ru-RU" dirty="0" smtClean="0">
                <a:latin typeface="Arno Pro" pitchFamily="18" charset="0"/>
              </a:rPr>
              <a:t>, "приложение"), определение, придающее выражению образность и эмоциональность, подчеркивающее один из признаков предмета или одно из впечатлений о предмете.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u="sng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C00000"/>
                </a:solidFill>
              </a:rPr>
              <a:t>робкое дыхание, гордый конь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Задание</a:t>
            </a: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820472" cy="6237312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500" dirty="0" smtClean="0"/>
              <a:t>Рассказы писателей о книгах, которые пробудили страсть к чтению в детские годы и способствовали формированию личности, – особая тема русской мемуарной литературы. Первые книги детства во многом предопределяют жизненный путь человека. Память о них драгоценна, как и память о первых друзьях – товарищах по чтению. В таких рассказах повествование ведется в особом – эмоционально приподнятом – тоне. Достигается это с помощью _______ («служат точно путеводными маяками» – предложение 6, «точно изжеваны теленком» – предложение 15, «как вода» – предложение 37), ________ (предложения 33, 35), ________ (предложения 3, 22). С особым чувством вводятся в повествование «живые» слова о книгах – отклики не искушенных в литературе читателей. _______ («романы», «сперва», «примусь», «бывало», «глядь», «покорно благодарю», «помрем» – предложения 16-24) помогает ярче и точнее изобразить ту социальную среду, которая формировала типичных читателей эпохи.</a:t>
            </a:r>
            <a:br>
              <a:rPr lang="ru-RU" sz="4500" dirty="0" smtClean="0"/>
            </a:br>
            <a:endParaRPr lang="ru-RU" sz="4000" dirty="0" smtClean="0"/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Список терминов</a:t>
            </a:r>
            <a:r>
              <a:rPr lang="ru-RU" sz="4000" b="1" dirty="0" smtClean="0"/>
              <a:t>:                                          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сравнение         </a:t>
            </a:r>
            <a:endParaRPr lang="ru-RU" sz="4000" dirty="0" smtClean="0"/>
          </a:p>
          <a:p>
            <a:r>
              <a:rPr lang="ru-RU" sz="4000" dirty="0" smtClean="0"/>
              <a:t>метафора</a:t>
            </a:r>
          </a:p>
          <a:p>
            <a:r>
              <a:rPr lang="ru-RU" sz="4000" dirty="0" smtClean="0"/>
              <a:t>гипербола</a:t>
            </a:r>
          </a:p>
          <a:p>
            <a:r>
              <a:rPr lang="ru-RU" sz="4000" dirty="0" smtClean="0"/>
              <a:t>просторечная лексика</a:t>
            </a:r>
          </a:p>
          <a:p>
            <a:r>
              <a:rPr lang="ru-RU" sz="4000" dirty="0" smtClean="0"/>
              <a:t>восклицательные предложения</a:t>
            </a:r>
          </a:p>
          <a:p>
            <a:r>
              <a:rPr lang="ru-RU" sz="4000" dirty="0" smtClean="0"/>
              <a:t>лексический повтор</a:t>
            </a:r>
          </a:p>
          <a:p>
            <a:r>
              <a:rPr lang="ru-RU" sz="4000" dirty="0" smtClean="0"/>
              <a:t>противопоставление</a:t>
            </a:r>
          </a:p>
          <a:p>
            <a:r>
              <a:rPr lang="ru-RU" sz="4000" dirty="0" smtClean="0"/>
              <a:t>эпитеты</a:t>
            </a:r>
          </a:p>
          <a:p>
            <a:r>
              <a:rPr lang="ru-RU" sz="4000" dirty="0" smtClean="0"/>
              <a:t>контекстные синонимы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12241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(</a:t>
            </a:r>
            <a:r>
              <a:rPr lang="ru-RU" dirty="0" smtClean="0"/>
              <a:t>33)Важнее всего то, что эта сила, в форме странствующей книги в коробке офени, сама приходила уже в то далекое время к читателю и, мало того, приводила за собой другие книги…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</a:t>
            </a:r>
            <a:r>
              <a:rPr lang="ru-RU" sz="2400" dirty="0" smtClean="0"/>
              <a:t>35)Можно подумать, что какая-то невидимая рука какого-то невидимого гения разносила эти книги по необъятному простору Руси, неустанно сея "разумное, доброе, вечное".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933056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3)Милый Костя!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5157192"/>
            <a:ext cx="4764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sz="2800" dirty="0" smtClean="0"/>
              <a:t>22)Нет, покорно благодарю!..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Сравнение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820472" cy="37010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no Pro" pitchFamily="18" charset="0"/>
              </a:rPr>
              <a:t>Сравнение</a:t>
            </a:r>
            <a:r>
              <a:rPr lang="ru-RU" sz="2800" dirty="0" smtClean="0">
                <a:latin typeface="Arno Pro" pitchFamily="18" charset="0"/>
              </a:rPr>
              <a:t> в стилистике и литературе — </a:t>
            </a:r>
            <a:r>
              <a:rPr lang="ru-RU" sz="2400" dirty="0" smtClean="0">
                <a:latin typeface="Arno Pro" pitchFamily="18" charset="0"/>
              </a:rPr>
              <a:t>фигура речи, в которой происходит уподобление одного предмета или явления другому по какому-либо общему для них признаку. </a:t>
            </a:r>
            <a:endParaRPr lang="ru-RU" sz="2800" dirty="0" smtClean="0">
              <a:latin typeface="Arno Pro" pitchFamily="18" charset="0"/>
            </a:endParaRP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u="sng" dirty="0" smtClean="0"/>
              <a:t>Пример: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i="1" dirty="0" smtClean="0">
                <a:solidFill>
                  <a:srgbClr val="C00000"/>
                </a:solidFill>
              </a:rPr>
              <a:t>Лежал закат костром багровым, «Мужик глуп, как свинья, а хитёр, как чёрт».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Аллегория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ru-RU" b="1" dirty="0" err="1" smtClean="0">
                <a:latin typeface="Arno Pro" pitchFamily="18" charset="0"/>
              </a:rPr>
              <a:t>Аллего́рия</a:t>
            </a:r>
            <a:r>
              <a:rPr lang="ru-RU" dirty="0" smtClean="0">
                <a:latin typeface="Arno Pro" pitchFamily="18" charset="0"/>
              </a:rPr>
              <a:t>  </a:t>
            </a:r>
            <a:r>
              <a:rPr lang="ru-RU" sz="2400" dirty="0" smtClean="0">
                <a:latin typeface="Arno Pro" pitchFamily="18" charset="0"/>
              </a:rPr>
              <a:t>— условное изображение абстрактных идей (понятий) посредством конкретного художественного образа или диалога. </a:t>
            </a:r>
            <a:endParaRPr lang="ru-RU" dirty="0" smtClean="0">
              <a:latin typeface="Arno Pro" pitchFamily="18" charset="0"/>
            </a:endParaRPr>
          </a:p>
          <a:p>
            <a:pPr>
              <a:buNone/>
            </a:pPr>
            <a:r>
              <a:rPr lang="ru-RU" u="sng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</a:rPr>
              <a:t>«Правосудие» — </a:t>
            </a:r>
            <a:r>
              <a:rPr lang="ru-RU" i="1" u="sng" dirty="0" smtClean="0">
                <a:solidFill>
                  <a:srgbClr val="C00000"/>
                </a:solidFill>
              </a:rPr>
              <a:t>Фемида</a:t>
            </a:r>
            <a:r>
              <a:rPr lang="ru-RU" i="1" dirty="0" smtClean="0">
                <a:solidFill>
                  <a:srgbClr val="C00000"/>
                </a:solidFill>
              </a:rPr>
              <a:t> (женщина с весами)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Лиса-аллегория хитрости, заяц- трусости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Перифраза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ru-RU" b="1" dirty="0" smtClean="0">
                <a:latin typeface="Arno Pro" pitchFamily="18" charset="0"/>
              </a:rPr>
              <a:t>Перифраза</a:t>
            </a:r>
            <a:r>
              <a:rPr lang="ru-RU" dirty="0" smtClean="0">
                <a:latin typeface="Arno Pro" pitchFamily="18" charset="0"/>
              </a:rPr>
              <a:t> — </a:t>
            </a:r>
            <a:r>
              <a:rPr lang="ru-RU" sz="2400" dirty="0" smtClean="0">
                <a:latin typeface="Arno Pro" pitchFamily="18" charset="0"/>
              </a:rPr>
              <a:t>(греч. </a:t>
            </a:r>
            <a:r>
              <a:rPr lang="ru-RU" sz="2400" dirty="0" err="1" smtClean="0">
                <a:latin typeface="Arno Pro" pitchFamily="18" charset="0"/>
              </a:rPr>
              <a:t>Περιφρασις, </a:t>
            </a:r>
            <a:r>
              <a:rPr lang="ru-RU" sz="2400" dirty="0" smtClean="0">
                <a:latin typeface="Arno Pro" pitchFamily="18" charset="0"/>
              </a:rPr>
              <a:t>описание) стилистический термин, обозначающий описательное выражение предмета по какому либо его свойству или признаку.</a:t>
            </a:r>
            <a:endParaRPr lang="ru-RU" dirty="0" smtClean="0">
              <a:latin typeface="Arno Pro" pitchFamily="18" charset="0"/>
            </a:endParaRP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Пример: 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«Царь зверей» вместо лев, «Люблю тебя, Петра творенье!» = «Люблю тебя, Санкт-Петербург!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Автология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и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металогия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latin typeface="Arno Pro" pitchFamily="18" charset="0"/>
              </a:rPr>
              <a:t>Автология</a:t>
            </a:r>
            <a:r>
              <a:rPr lang="ru-RU" dirty="0" smtClean="0">
                <a:latin typeface="Arno Pro" pitchFamily="18" charset="0"/>
              </a:rPr>
              <a:t> - употребление слов в прямом значении, реалистично. </a:t>
            </a:r>
          </a:p>
          <a:p>
            <a:pPr>
              <a:buNone/>
            </a:pPr>
            <a:endParaRPr lang="ru-RU" dirty="0" smtClean="0">
              <a:latin typeface="Arno Pro" pitchFamily="18" charset="0"/>
            </a:endParaRPr>
          </a:p>
          <a:p>
            <a:pPr>
              <a:buNone/>
            </a:pPr>
            <a:r>
              <a:rPr lang="ru-RU" dirty="0" smtClean="0">
                <a:latin typeface="Arno Pro" pitchFamily="18" charset="0"/>
              </a:rPr>
              <a:t/>
            </a:r>
            <a:br>
              <a:rPr lang="ru-RU" dirty="0" smtClean="0">
                <a:latin typeface="Arno Pro" pitchFamily="18" charset="0"/>
              </a:rPr>
            </a:br>
            <a:r>
              <a:rPr lang="ru-RU" b="1" dirty="0" err="1" smtClean="0">
                <a:latin typeface="Arno Pro" pitchFamily="18" charset="0"/>
              </a:rPr>
              <a:t>Металогия</a:t>
            </a:r>
            <a:r>
              <a:rPr lang="ru-RU" dirty="0" smtClean="0">
                <a:latin typeface="Arno Pro" pitchFamily="18" charset="0"/>
              </a:rPr>
              <a:t> - употребление слов в переносном смысле, образно.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Метафора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6712" y="1340768"/>
            <a:ext cx="8507288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no Pro" pitchFamily="18" charset="0"/>
              </a:rPr>
              <a:t>Метафора</a:t>
            </a:r>
            <a:r>
              <a:rPr lang="ru-RU" sz="2800" dirty="0" smtClean="0">
                <a:latin typeface="Arno Pro" pitchFamily="18" charset="0"/>
              </a:rPr>
              <a:t>— вид тропа (</a:t>
            </a:r>
            <a:r>
              <a:rPr lang="ru-RU" sz="2800" i="1" dirty="0" smtClean="0">
                <a:latin typeface="Arno Pro" pitchFamily="18" charset="0"/>
              </a:rPr>
              <a:t>см.</a:t>
            </a:r>
            <a:r>
              <a:rPr lang="ru-RU" sz="2800" dirty="0" smtClean="0">
                <a:latin typeface="Arno Pro" pitchFamily="18" charset="0"/>
              </a:rPr>
              <a:t>), употребление слова в переносном значении; словосочетание, характеризующее данное явление путем перенесения на него признаков, присущих другому явлению (в силу того или иного сходства сближаемых явлений)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u="sng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C00000"/>
                </a:solidFill>
              </a:rPr>
              <a:t>"Ледяные руки", В саду горит костер рябины красной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Метонимия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no Pro" pitchFamily="18" charset="0"/>
              </a:rPr>
              <a:t>Метонимия </a:t>
            </a:r>
            <a:r>
              <a:rPr lang="ru-RU" sz="2800" dirty="0" smtClean="0">
                <a:latin typeface="Arno Pro" pitchFamily="18" charset="0"/>
              </a:rPr>
              <a:t>– употребление названия одного предмета вместо названия другого предмета на основании внешней или внутренней связи между ними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u="sng" dirty="0" smtClean="0"/>
              <a:t>Пример: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</a:t>
            </a:r>
            <a:r>
              <a:rPr lang="ru-RU" sz="2800" i="1" dirty="0" smtClean="0">
                <a:solidFill>
                  <a:srgbClr val="C00000"/>
                </a:solidFill>
              </a:rPr>
              <a:t>Ликует буйный </a:t>
            </a:r>
            <a:r>
              <a:rPr lang="ru-RU" sz="2800" b="1" i="1" dirty="0" smtClean="0">
                <a:solidFill>
                  <a:srgbClr val="C00000"/>
                </a:solidFill>
              </a:rPr>
              <a:t>Рим</a:t>
            </a:r>
            <a:r>
              <a:rPr lang="ru-RU" sz="2800" i="1" dirty="0" smtClean="0">
                <a:solidFill>
                  <a:srgbClr val="C00000"/>
                </a:solidFill>
              </a:rPr>
              <a:t> (М.Ю.Лермонтов).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    Чёрные фраки </a:t>
            </a:r>
            <a:r>
              <a:rPr lang="ru-RU" sz="2800" i="1" dirty="0" smtClean="0">
                <a:solidFill>
                  <a:srgbClr val="C00000"/>
                </a:solidFill>
              </a:rPr>
              <a:t>носились врозь и кучами там и там (Н.В.Гоголь).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     Театр уж полон: </a:t>
            </a:r>
            <a:r>
              <a:rPr lang="ru-RU" sz="2800" b="1" i="1" dirty="0" smtClean="0">
                <a:solidFill>
                  <a:srgbClr val="C00000"/>
                </a:solidFill>
              </a:rPr>
              <a:t>ложи </a:t>
            </a:r>
            <a:r>
              <a:rPr lang="ru-RU" sz="2800" i="1" dirty="0" smtClean="0">
                <a:solidFill>
                  <a:srgbClr val="C00000"/>
                </a:solidFill>
              </a:rPr>
              <a:t>блещут, </a:t>
            </a:r>
            <a:r>
              <a:rPr lang="ru-RU" sz="2800" b="1" i="1" dirty="0" smtClean="0">
                <a:solidFill>
                  <a:srgbClr val="C00000"/>
                </a:solidFill>
              </a:rPr>
              <a:t>партер и кресла </a:t>
            </a:r>
            <a:r>
              <a:rPr lang="ru-RU" sz="2800" i="1" dirty="0" smtClean="0">
                <a:solidFill>
                  <a:srgbClr val="C00000"/>
                </a:solidFill>
              </a:rPr>
              <a:t>всё кипит (А.С.Пушкин).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1201</Words>
  <Application>Microsoft Office PowerPoint</Application>
  <PresentationFormat>Экран (4:3)</PresentationFormat>
  <Paragraphs>149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Средства художественной изобразительности</vt:lpstr>
      <vt:lpstr>Словесные средства изобразительности</vt:lpstr>
      <vt:lpstr>Эпитет </vt:lpstr>
      <vt:lpstr>Сравнение</vt:lpstr>
      <vt:lpstr>Аллегория</vt:lpstr>
      <vt:lpstr>Перифраза</vt:lpstr>
      <vt:lpstr>Автология и металогия</vt:lpstr>
      <vt:lpstr>Метафора</vt:lpstr>
      <vt:lpstr>Метонимия</vt:lpstr>
      <vt:lpstr>Синекдоха</vt:lpstr>
      <vt:lpstr>Ирония</vt:lpstr>
      <vt:lpstr>Олицетворение</vt:lpstr>
      <vt:lpstr>Гипербола</vt:lpstr>
      <vt:lpstr>Литота</vt:lpstr>
      <vt:lpstr>Анафора</vt:lpstr>
      <vt:lpstr>Антитеза</vt:lpstr>
      <vt:lpstr>Оксюморон</vt:lpstr>
      <vt:lpstr>Градация</vt:lpstr>
      <vt:lpstr>Параллелизм</vt:lpstr>
      <vt:lpstr>Рефрен</vt:lpstr>
      <vt:lpstr>Эллипс</vt:lpstr>
      <vt:lpstr>Эпифора</vt:lpstr>
      <vt:lpstr>Звуковые средства изобразительности</vt:lpstr>
      <vt:lpstr>Благозвучие</vt:lpstr>
      <vt:lpstr>Звукоподражание</vt:lpstr>
      <vt:lpstr>Аллитерация</vt:lpstr>
      <vt:lpstr>Ассонанс</vt:lpstr>
      <vt:lpstr>Ритм</vt:lpstr>
      <vt:lpstr>Интонация</vt:lpstr>
      <vt:lpstr>Задание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художественной изобразительности</dc:title>
  <cp:lastModifiedBy>Admin</cp:lastModifiedBy>
  <cp:revision>13</cp:revision>
  <dcterms:modified xsi:type="dcterms:W3CDTF">2012-05-03T16:08:55Z</dcterms:modified>
</cp:coreProperties>
</file>