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ru.wikipedia.org/wiki/XVI_%D0%B2%D0%B5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1944216"/>
          </a:xfrm>
        </p:spPr>
        <p:txBody>
          <a:bodyPr/>
          <a:lstStyle/>
          <a:p>
            <a:r>
              <a:rPr lang="ru-RU" dirty="0" smtClean="0"/>
              <a:t>          Старинные русские меры</a:t>
            </a:r>
            <a:br>
              <a:rPr lang="ru-RU" dirty="0" smtClean="0"/>
            </a:br>
            <a:r>
              <a:rPr lang="ru-RU" dirty="0" smtClean="0"/>
              <a:t>                      длины и  веса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429000"/>
            <a:ext cx="5553084" cy="2952328"/>
          </a:xfrm>
        </p:spPr>
        <p:txBody>
          <a:bodyPr>
            <a:noAutofit/>
          </a:bodyPr>
          <a:lstStyle/>
          <a:p>
            <a:r>
              <a:rPr lang="ru-RU" dirty="0" smtClean="0"/>
              <a:t>Выполнили: </a:t>
            </a:r>
            <a:endParaRPr lang="ru-RU" dirty="0" smtClean="0"/>
          </a:p>
          <a:p>
            <a:r>
              <a:rPr lang="ru-RU" dirty="0" smtClean="0"/>
              <a:t>	учащиеся 5 </a:t>
            </a:r>
            <a:r>
              <a:rPr lang="ru-RU" dirty="0" smtClean="0"/>
              <a:t>«Г» класса </a:t>
            </a:r>
          </a:p>
          <a:p>
            <a:r>
              <a:rPr lang="ru-RU" dirty="0" smtClean="0"/>
              <a:t>	МБОУ СОШ </a:t>
            </a:r>
            <a:r>
              <a:rPr lang="ru-RU" dirty="0" smtClean="0"/>
              <a:t>№86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Колегина</a:t>
            </a:r>
            <a:r>
              <a:rPr lang="ru-RU" dirty="0" smtClean="0"/>
              <a:t> </a:t>
            </a:r>
            <a:r>
              <a:rPr lang="ru-RU" dirty="0" smtClean="0"/>
              <a:t>Анастасия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Пырьева</a:t>
            </a:r>
            <a:r>
              <a:rPr lang="ru-RU" dirty="0" smtClean="0"/>
              <a:t> </a:t>
            </a:r>
            <a:r>
              <a:rPr lang="ru-RU" dirty="0" smtClean="0"/>
              <a:t>Елена</a:t>
            </a:r>
          </a:p>
          <a:p>
            <a:r>
              <a:rPr lang="ru-RU" dirty="0" smtClean="0"/>
              <a:t>	Гришина </a:t>
            </a:r>
            <a:r>
              <a:rPr lang="ru-RU" dirty="0" smtClean="0"/>
              <a:t>Владислава</a:t>
            </a:r>
          </a:p>
          <a:p>
            <a:r>
              <a:rPr lang="ru-RU" dirty="0" smtClean="0"/>
              <a:t>	Лазарев </a:t>
            </a:r>
            <a:r>
              <a:rPr lang="ru-RU" dirty="0" smtClean="0"/>
              <a:t>Михаил</a:t>
            </a:r>
          </a:p>
          <a:p>
            <a:r>
              <a:rPr lang="ru-RU" dirty="0" smtClean="0"/>
              <a:t>Руководитель: </a:t>
            </a:r>
            <a:r>
              <a:rPr lang="ru-RU" dirty="0" smtClean="0"/>
              <a:t>Пахомова О.Ю.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ru-RU" dirty="0" smtClean="0"/>
              <a:t>                             вершок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5"/>
            <a:ext cx="8686800" cy="3500463"/>
          </a:xfrm>
        </p:spPr>
        <p:txBody>
          <a:bodyPr>
            <a:normAutofit fontScale="92500" lnSpcReduction="20000"/>
          </a:bodyPr>
          <a:lstStyle/>
          <a:p>
            <a:pPr marL="98425" indent="373063" algn="just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Вершо́к</a:t>
            </a:r>
            <a:r>
              <a:rPr lang="ru-RU" dirty="0" smtClean="0"/>
              <a:t> — старорусская </a:t>
            </a:r>
            <a:r>
              <a:rPr lang="ru-RU" dirty="0" err="1" smtClean="0"/>
              <a:t>едининица</a:t>
            </a:r>
            <a:r>
              <a:rPr lang="ru-RU" dirty="0" smtClean="0"/>
              <a:t> измерения, первоначально равнялась длине основной фаланги указательного пальца.</a:t>
            </a:r>
          </a:p>
          <a:p>
            <a:pPr marL="98425" indent="373063" algn="just">
              <a:buNone/>
            </a:pPr>
            <a:r>
              <a:rPr lang="ru-RU" dirty="0" smtClean="0"/>
              <a:t>   В русской системе мер:</a:t>
            </a:r>
          </a:p>
          <a:p>
            <a:pPr marL="98425" indent="373063" algn="just">
              <a:buNone/>
            </a:pPr>
            <a:r>
              <a:rPr lang="ru-RU" dirty="0" smtClean="0"/>
              <a:t>   По аршину, определённому англичанином </a:t>
            </a:r>
            <a:r>
              <a:rPr lang="ru-RU" dirty="0" err="1" smtClean="0"/>
              <a:t>Тассе</a:t>
            </a:r>
            <a:r>
              <a:rPr lang="ru-RU" dirty="0" smtClean="0"/>
              <a:t> в 1554 г., вершок равнялся 1</a:t>
            </a:r>
            <a:r>
              <a:rPr lang="ru-RU" baseline="30000" dirty="0" smtClean="0"/>
              <a:t>11</a:t>
            </a:r>
            <a:r>
              <a:rPr lang="ru-RU" dirty="0" smtClean="0"/>
              <a:t>⁄</a:t>
            </a:r>
            <a:r>
              <a:rPr lang="ru-RU" baseline="-25000" dirty="0" smtClean="0"/>
              <a:t>16</a:t>
            </a:r>
            <a:r>
              <a:rPr lang="ru-RU" dirty="0" smtClean="0"/>
              <a:t> английского </a:t>
            </a:r>
            <a:r>
              <a:rPr lang="ru-RU" dirty="0" smtClean="0"/>
              <a:t>дюйма</a:t>
            </a:r>
            <a:r>
              <a:rPr lang="ru-RU" dirty="0" smtClean="0"/>
              <a:t> (примерно 4,29 см).</a:t>
            </a:r>
          </a:p>
          <a:p>
            <a:pPr marL="98425" indent="373063" algn="just">
              <a:buNone/>
            </a:pPr>
            <a:r>
              <a:rPr lang="ru-RU" dirty="0" smtClean="0"/>
              <a:t>   С XVIII века приравнен к 1,75 дюймам.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080120"/>
          </a:xfrm>
        </p:spPr>
        <p:txBody>
          <a:bodyPr/>
          <a:lstStyle/>
          <a:p>
            <a:r>
              <a:rPr lang="ru-RU" dirty="0" smtClean="0"/>
              <a:t>                 Русские меры веса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72152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/>
          <a:lstStyle/>
          <a:p>
            <a:r>
              <a:rPr lang="ru-RU" dirty="0" smtClean="0"/>
              <a:t>                            берковец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98425" indent="373063" algn="just">
              <a:buNone/>
            </a:pPr>
            <a:r>
              <a:rPr lang="ru-RU" b="1" dirty="0" smtClean="0"/>
              <a:t>   БЕРКОВЕЦ</a:t>
            </a:r>
            <a:r>
              <a:rPr lang="ru-RU" dirty="0" smtClean="0"/>
              <a:t> м. десять пудов, стар. </a:t>
            </a:r>
            <a:r>
              <a:rPr lang="ru-RU" dirty="0" err="1" smtClean="0"/>
              <a:t>берковск</a:t>
            </a:r>
            <a:r>
              <a:rPr lang="ru-RU" dirty="0" smtClean="0"/>
              <a:t>, </a:t>
            </a:r>
            <a:r>
              <a:rPr lang="ru-RU" dirty="0" err="1" smtClean="0"/>
              <a:t>берковеск</a:t>
            </a:r>
            <a:r>
              <a:rPr lang="ru-RU" dirty="0" smtClean="0"/>
              <a:t>. На берковцы продаются: сало, пенька, лен, поташ. Беркович </a:t>
            </a:r>
            <a:r>
              <a:rPr lang="ru-RU" dirty="0" err="1" smtClean="0"/>
              <a:t>яросл</a:t>
            </a:r>
            <a:r>
              <a:rPr lang="ru-RU" dirty="0" smtClean="0"/>
              <a:t>., </a:t>
            </a:r>
            <a:r>
              <a:rPr lang="ru-RU" dirty="0" err="1" smtClean="0"/>
              <a:t>беркун</a:t>
            </a:r>
            <a:r>
              <a:rPr lang="ru-RU" dirty="0" smtClean="0"/>
              <a:t> </a:t>
            </a:r>
            <a:r>
              <a:rPr lang="ru-RU" dirty="0" err="1" smtClean="0"/>
              <a:t>яросл</a:t>
            </a:r>
            <a:r>
              <a:rPr lang="ru-RU" dirty="0" smtClean="0"/>
              <a:t>. </a:t>
            </a:r>
            <a:r>
              <a:rPr lang="ru-RU" dirty="0" err="1" smtClean="0"/>
              <a:t>твер</a:t>
            </a:r>
            <a:r>
              <a:rPr lang="ru-RU" dirty="0" smtClean="0"/>
              <a:t>. </a:t>
            </a:r>
            <a:r>
              <a:rPr lang="ru-RU" dirty="0" err="1" smtClean="0"/>
              <a:t>больхун</a:t>
            </a:r>
            <a:r>
              <a:rPr lang="ru-RU" dirty="0" smtClean="0"/>
              <a:t>, </a:t>
            </a:r>
            <a:r>
              <a:rPr lang="ru-RU" dirty="0" err="1" smtClean="0"/>
              <a:t>карноватка</a:t>
            </a:r>
            <a:r>
              <a:rPr lang="ru-RU" dirty="0" smtClean="0"/>
              <a:t> </a:t>
            </a:r>
            <a:r>
              <a:rPr lang="ru-RU" dirty="0" err="1" smtClean="0"/>
              <a:t>твер</a:t>
            </a:r>
            <a:r>
              <a:rPr lang="ru-RU" dirty="0" smtClean="0"/>
              <a:t>., </a:t>
            </a:r>
            <a:r>
              <a:rPr lang="ru-RU" dirty="0" err="1" smtClean="0"/>
              <a:t>пестер</a:t>
            </a:r>
            <a:r>
              <a:rPr lang="ru-RU" dirty="0" smtClean="0"/>
              <a:t>, пещур, большая корзина, плетенка, в виде меры, для носки корма скоту: сена, соломы, резки. </a:t>
            </a:r>
            <a:r>
              <a:rPr lang="ru-RU" dirty="0" err="1" smtClean="0"/>
              <a:t>Беркун</a:t>
            </a:r>
            <a:r>
              <a:rPr lang="ru-RU" dirty="0" smtClean="0"/>
              <a:t> м. </a:t>
            </a:r>
            <a:r>
              <a:rPr lang="ru-RU" dirty="0" err="1" smtClean="0"/>
              <a:t>беркунька</a:t>
            </a:r>
            <a:r>
              <a:rPr lang="ru-RU" dirty="0" smtClean="0"/>
              <a:t>, </a:t>
            </a:r>
            <a:r>
              <a:rPr lang="ru-RU" dirty="0" err="1" smtClean="0"/>
              <a:t>беркушка</a:t>
            </a:r>
            <a:r>
              <a:rPr lang="ru-RU" dirty="0" smtClean="0"/>
              <a:t> ж. </a:t>
            </a:r>
            <a:r>
              <a:rPr lang="ru-RU" dirty="0" err="1" smtClean="0"/>
              <a:t>новг</a:t>
            </a:r>
            <a:r>
              <a:rPr lang="ru-RU" dirty="0" smtClean="0"/>
              <a:t>. </a:t>
            </a:r>
            <a:r>
              <a:rPr lang="ru-RU" dirty="0" err="1" smtClean="0"/>
              <a:t>твер</a:t>
            </a:r>
            <a:r>
              <a:rPr lang="ru-RU" dirty="0" smtClean="0"/>
              <a:t>. </a:t>
            </a:r>
            <a:r>
              <a:rPr lang="ru-RU" dirty="0" err="1" smtClean="0"/>
              <a:t>влад</a:t>
            </a:r>
            <a:r>
              <a:rPr lang="ru-RU" dirty="0" smtClean="0"/>
              <a:t>. </a:t>
            </a:r>
            <a:r>
              <a:rPr lang="ru-RU" dirty="0" err="1" smtClean="0"/>
              <a:t>веренька</a:t>
            </a:r>
            <a:r>
              <a:rPr lang="ru-RU" dirty="0" smtClean="0"/>
              <a:t>, </a:t>
            </a:r>
            <a:r>
              <a:rPr lang="ru-RU" dirty="0" err="1" smtClean="0"/>
              <a:t>верюга</a:t>
            </a:r>
            <a:r>
              <a:rPr lang="ru-RU" dirty="0" smtClean="0"/>
              <a:t>, </a:t>
            </a:r>
            <a:r>
              <a:rPr lang="ru-RU" dirty="0" err="1" smtClean="0"/>
              <a:t>чеченька</a:t>
            </a:r>
            <a:r>
              <a:rPr lang="ru-RU" dirty="0" smtClean="0"/>
              <a:t>, кошелка, </a:t>
            </a:r>
            <a:r>
              <a:rPr lang="ru-RU" dirty="0" err="1" smtClean="0"/>
              <a:t>зобенька</a:t>
            </a:r>
            <a:r>
              <a:rPr lang="ru-RU" dirty="0" smtClean="0"/>
              <a:t>, плетушка, плетенка, корзинка, </a:t>
            </a:r>
            <a:r>
              <a:rPr lang="ru-RU" dirty="0" err="1" smtClean="0"/>
              <a:t>набируха</a:t>
            </a:r>
            <a:r>
              <a:rPr lang="ru-RU" dirty="0" smtClean="0"/>
              <a:t>. | </a:t>
            </a:r>
            <a:r>
              <a:rPr lang="ru-RU" dirty="0" err="1" smtClean="0"/>
              <a:t>Беркун</a:t>
            </a:r>
            <a:r>
              <a:rPr lang="ru-RU" dirty="0" smtClean="0"/>
              <a:t> м. большая корзина из хвороста, драни, для сена, мякины и пр. (или это </a:t>
            </a:r>
            <a:r>
              <a:rPr lang="ru-RU" dirty="0" err="1" smtClean="0"/>
              <a:t>биркушка</a:t>
            </a:r>
            <a:r>
              <a:rPr lang="ru-RU" dirty="0" smtClean="0"/>
              <a:t>, </a:t>
            </a:r>
            <a:r>
              <a:rPr lang="ru-RU" dirty="0" err="1" smtClean="0"/>
              <a:t>набирочка</a:t>
            </a:r>
            <a:r>
              <a:rPr lang="ru-RU" dirty="0" smtClean="0"/>
              <a:t>, от глаг. брать, или </a:t>
            </a:r>
            <a:r>
              <a:rPr lang="ru-RU" dirty="0" err="1" smtClean="0"/>
              <a:t>татарск</a:t>
            </a:r>
            <a:r>
              <a:rPr lang="ru-RU" dirty="0" smtClean="0"/>
              <a:t>. </a:t>
            </a:r>
            <a:r>
              <a:rPr lang="ru-RU" dirty="0" err="1" smtClean="0"/>
              <a:t>бирмек</a:t>
            </a:r>
            <a:r>
              <a:rPr lang="ru-RU" dirty="0" smtClean="0"/>
              <a:t>, брать же).</a:t>
            </a:r>
            <a:endParaRPr lang="ru-RU" dirty="0"/>
          </a:p>
        </p:txBody>
      </p:sp>
      <p:pic>
        <p:nvPicPr>
          <p:cNvPr id="3074" name="Picture 2" descr="C:\Documents and Settings\Admin\Рабочий стол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120951"/>
            <a:ext cx="1500166" cy="173704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/>
          <a:lstStyle/>
          <a:p>
            <a:r>
              <a:rPr lang="ru-RU" dirty="0" smtClean="0"/>
              <a:t>                                 пуд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517911"/>
          </a:xfrm>
        </p:spPr>
        <p:txBody>
          <a:bodyPr>
            <a:normAutofit fontScale="85000" lnSpcReduction="20000"/>
          </a:bodyPr>
          <a:lstStyle/>
          <a:p>
            <a:pPr marL="98425" indent="465138" algn="just">
              <a:buNone/>
            </a:pPr>
            <a:r>
              <a:rPr lang="ru-RU" b="1" dirty="0" smtClean="0"/>
              <a:t>   Пуд</a:t>
            </a:r>
            <a:r>
              <a:rPr lang="ru-RU" dirty="0" smtClean="0"/>
              <a:t> — устаревшая единица измерения массы русской системы мер.</a:t>
            </a:r>
          </a:p>
          <a:p>
            <a:pPr marL="98425" indent="465138" algn="just">
              <a:buNone/>
            </a:pPr>
            <a:r>
              <a:rPr lang="ru-RU" b="1" dirty="0" smtClean="0"/>
              <a:t>   1 пуд</a:t>
            </a:r>
            <a:r>
              <a:rPr lang="ru-RU" dirty="0" smtClean="0"/>
              <a:t> = 40 фунтам = 1280 лотам = 3840 золотникам = 368 640 долям</a:t>
            </a:r>
          </a:p>
          <a:p>
            <a:pPr marL="98425" indent="465138" algn="just">
              <a:buNone/>
            </a:pPr>
            <a:r>
              <a:rPr lang="ru-RU" dirty="0" smtClean="0"/>
              <a:t>   с 1899года, в соответствии с «Положением о мерах и весах 1899 года», один пуд был эффективно приравнен к 16,3804964 кг, в «Сравнительных таблицах» 1902 года значение указывалось как 16,380496 кг.</a:t>
            </a:r>
            <a:endParaRPr lang="ru-RU" dirty="0"/>
          </a:p>
        </p:txBody>
      </p:sp>
      <p:pic>
        <p:nvPicPr>
          <p:cNvPr id="4098" name="Picture 2" descr="C:\Documents and Settings\Admin\Рабочий стол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99" y="4391025"/>
            <a:ext cx="2771801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ru-RU" dirty="0" smtClean="0"/>
              <a:t>                                фунт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03664"/>
          </a:xfrm>
        </p:spPr>
        <p:txBody>
          <a:bodyPr>
            <a:normAutofit fontScale="92500" lnSpcReduction="10000"/>
          </a:bodyPr>
          <a:lstStyle/>
          <a:p>
            <a:pPr marL="6350" indent="465138" algn="just">
              <a:buNone/>
            </a:pPr>
            <a:r>
              <a:rPr lang="ru-RU" b="1" dirty="0" smtClean="0"/>
              <a:t>   Фунт</a:t>
            </a:r>
            <a:r>
              <a:rPr lang="ru-RU" dirty="0" smtClean="0"/>
              <a:t> (от лат. </a:t>
            </a:r>
            <a:r>
              <a:rPr lang="ru-RU" i="1" dirty="0" err="1" smtClean="0"/>
              <a:t>pondus</a:t>
            </a:r>
            <a:r>
              <a:rPr lang="ru-RU" dirty="0" smtClean="0"/>
              <a:t> — вес, гиря) — единица измерения массы. Термин происходит от латинского </a:t>
            </a:r>
            <a:r>
              <a:rPr lang="ru-RU" i="1" dirty="0" err="1" smtClean="0"/>
              <a:t>pondus</a:t>
            </a:r>
            <a:r>
              <a:rPr lang="ru-RU" dirty="0" smtClean="0"/>
              <a:t> — </a:t>
            </a:r>
            <a:r>
              <a:rPr lang="ru-RU" i="1" dirty="0" smtClean="0"/>
              <a:t>вес</a:t>
            </a:r>
            <a:r>
              <a:rPr lang="ru-RU" dirty="0" smtClean="0"/>
              <a:t>. </a:t>
            </a:r>
            <a:r>
              <a:rPr lang="ru-RU" dirty="0" smtClean="0"/>
              <a:t>Исторически использовался во многих европейских странах, причём в эпоху феодальной раздробленности в некоторых странах (например, во Франции) его значение имел право устанавливать каждый феодал, поэтому даже в начале </a:t>
            </a:r>
            <a:r>
              <a:rPr lang="en-US" dirty="0" smtClean="0"/>
              <a:t>XVIII</a:t>
            </a:r>
            <a:r>
              <a:rPr lang="ru-RU" dirty="0" smtClean="0"/>
              <a:t> века в Европе было более 100 разных </a:t>
            </a:r>
            <a:r>
              <a:rPr lang="ru-RU" dirty="0" smtClean="0"/>
              <a:t>фунтов.</a:t>
            </a:r>
            <a:endParaRPr lang="ru-RU" dirty="0"/>
          </a:p>
        </p:txBody>
      </p:sp>
      <p:pic>
        <p:nvPicPr>
          <p:cNvPr id="5122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904290"/>
            <a:ext cx="1714480" cy="19537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64096"/>
          </a:xfrm>
        </p:spPr>
        <p:txBody>
          <a:bodyPr/>
          <a:lstStyle/>
          <a:p>
            <a:r>
              <a:rPr lang="ru-RU" dirty="0" smtClean="0"/>
              <a:t>                                  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2786082"/>
          </a:xfrm>
        </p:spPr>
        <p:txBody>
          <a:bodyPr>
            <a:normAutofit lnSpcReduction="10000"/>
          </a:bodyPr>
          <a:lstStyle/>
          <a:p>
            <a:pPr marL="6350" indent="465138" algn="just">
              <a:buNone/>
            </a:pPr>
            <a:r>
              <a:rPr lang="ru-RU" b="1" dirty="0" smtClean="0"/>
              <a:t>   Лот</a:t>
            </a:r>
            <a:r>
              <a:rPr lang="ru-RU" dirty="0" smtClean="0"/>
              <a:t> — </a:t>
            </a:r>
            <a:r>
              <a:rPr lang="ru-RU" dirty="0" err="1" smtClean="0"/>
              <a:t>дометрическая</a:t>
            </a:r>
            <a:r>
              <a:rPr lang="ru-RU" dirty="0" smtClean="0"/>
              <a:t> единица измерения массы (в России использовалась во второй половине </a:t>
            </a:r>
            <a:r>
              <a:rPr lang="en-US" dirty="0" smtClean="0"/>
              <a:t>XVIII</a:t>
            </a:r>
            <a:r>
              <a:rPr lang="ru-RU" dirty="0" smtClean="0"/>
              <a:t> — начале </a:t>
            </a:r>
            <a:r>
              <a:rPr lang="en-US" dirty="0" smtClean="0"/>
              <a:t>XX </a:t>
            </a:r>
            <a:r>
              <a:rPr lang="ru-RU" dirty="0" smtClean="0"/>
              <a:t>веков), равная </a:t>
            </a:r>
            <a:r>
              <a:rPr lang="ru-RU" baseline="30000" dirty="0" smtClean="0"/>
              <a:t>1</a:t>
            </a:r>
            <a:r>
              <a:rPr lang="ru-RU" dirty="0" smtClean="0"/>
              <a:t>⁄</a:t>
            </a:r>
            <a:r>
              <a:rPr lang="ru-RU" baseline="-25000" dirty="0" smtClean="0"/>
              <a:t>32</a:t>
            </a:r>
            <a:r>
              <a:rPr lang="ru-RU" dirty="0" smtClean="0"/>
              <a:t> фунта или 3 золотникам или 288 долям или 12,797 251 191 395 300 граммам 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ru-RU" dirty="0" smtClean="0"/>
              <a:t>                           золотник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525963"/>
          </a:xfrm>
        </p:spPr>
        <p:txBody>
          <a:bodyPr/>
          <a:lstStyle/>
          <a:p>
            <a:pPr marL="98425" indent="465138">
              <a:buNone/>
            </a:pPr>
            <a:r>
              <a:rPr lang="ru-RU" b="1" dirty="0" smtClean="0"/>
              <a:t>ЗОЛОТНИК - с</a:t>
            </a:r>
            <a:r>
              <a:rPr lang="ru-RU" dirty="0" smtClean="0"/>
              <a:t>тарая </a:t>
            </a:r>
            <a:r>
              <a:rPr lang="ru-RU" dirty="0" smtClean="0"/>
              <a:t>русская мера веса, равная 1/96 фунта или 4,26 г. Мал золотник да дорог (о </a:t>
            </a:r>
            <a:r>
              <a:rPr lang="ru-RU" dirty="0" err="1" smtClean="0"/>
              <a:t>ком-чём-нибудь</a:t>
            </a:r>
            <a:r>
              <a:rPr lang="ru-RU" dirty="0" smtClean="0"/>
              <a:t> незначительном с виду, но ценном; </a:t>
            </a:r>
            <a:r>
              <a:rPr lang="ru-RU" dirty="0" smtClean="0"/>
              <a:t>разговорное).</a:t>
            </a:r>
            <a:endParaRPr lang="ru-RU" dirty="0"/>
          </a:p>
        </p:txBody>
      </p:sp>
      <p:pic>
        <p:nvPicPr>
          <p:cNvPr id="6146" name="Picture 2" descr="C:\Documents and Settings\Admin\Рабочий стол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495" y="4357695"/>
            <a:ext cx="2352505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/>
          <a:lstStyle/>
          <a:p>
            <a:r>
              <a:rPr lang="ru-RU" dirty="0" smtClean="0"/>
              <a:t>                                Доля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 fontScale="92500" lnSpcReduction="20000"/>
          </a:bodyPr>
          <a:lstStyle/>
          <a:p>
            <a:pPr marL="98425" indent="465138" algn="just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До́ля</a:t>
            </a:r>
            <a:r>
              <a:rPr lang="ru-RU" dirty="0" smtClean="0"/>
              <a:t> — самая мелкая старорусская единица измерения массы равная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96</a:t>
            </a:r>
            <a:r>
              <a:rPr lang="ru-RU" dirty="0" smtClean="0"/>
              <a:t>золотника, то есть около 44,435 </a:t>
            </a:r>
            <a:r>
              <a:rPr lang="ru-RU" dirty="0" smtClean="0"/>
              <a:t>мг.</a:t>
            </a:r>
            <a:endParaRPr lang="ru-RU" dirty="0" smtClean="0"/>
          </a:p>
          <a:p>
            <a:pPr marL="98425" indent="465138" algn="just">
              <a:buNone/>
            </a:pPr>
            <a:r>
              <a:rPr lang="ru-RU" dirty="0" smtClean="0"/>
              <a:t>   Деление золотника на 96 частей является отголоском применявшейся в древности шестеричной системы счисления, которая так же повлияла и на единицы длины, времени и некоторые другие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56792"/>
            <a:ext cx="8686800" cy="30963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Спасиб0 за внимание!</a:t>
            </a:r>
            <a:endParaRPr lang="ru-RU" sz="54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Узнать и познакомиться с русскими мерами длины и веса.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Расширить кругозор в области математики.</a:t>
            </a:r>
          </a:p>
          <a:p>
            <a:r>
              <a:rPr lang="ru-RU" dirty="0" smtClean="0"/>
              <a:t>Познакомиться с историей русских мер длины и веса.</a:t>
            </a:r>
          </a:p>
          <a:p>
            <a:r>
              <a:rPr lang="ru-RU" dirty="0" smtClean="0"/>
              <a:t>Научиться переводить старинные меры длины и веса в современные.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73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Русские меры длинны</a:t>
            </a:r>
            <a:endParaRPr lang="ru-RU" dirty="0"/>
          </a:p>
        </p:txBody>
      </p:sp>
      <p:pic>
        <p:nvPicPr>
          <p:cNvPr id="1026" name="Picture 2" descr="C:\Documents and Settings\Admin\Рабочий стол\1787863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5715040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r>
              <a:rPr lang="ru-RU" dirty="0" smtClean="0"/>
              <a:t>                              аршин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072098"/>
          </a:xfrm>
        </p:spPr>
        <p:txBody>
          <a:bodyPr>
            <a:normAutofit fontScale="85000" lnSpcReduction="20000"/>
          </a:bodyPr>
          <a:lstStyle/>
          <a:p>
            <a:pPr marL="98425" indent="373063" algn="just">
              <a:buNone/>
            </a:pPr>
            <a:r>
              <a:rPr lang="ru-RU" dirty="0" smtClean="0"/>
              <a:t>Аршин упоминается в литературных источниках с середины </a:t>
            </a:r>
            <a:r>
              <a:rPr lang="ru-RU" dirty="0" smtClean="0">
                <a:hlinkClick r:id="rId2" tooltip="XVI век"/>
              </a:rPr>
              <a:t>XVI </a:t>
            </a:r>
            <a:r>
              <a:rPr lang="ru-RU" dirty="0" smtClean="0"/>
              <a:t>века. Происхождение наименования «Аршин» как коммерческой меры точно не установлено. Обычно его производят от наименования турецкой меры длины «аршин» (27,9 </a:t>
            </a:r>
            <a:r>
              <a:rPr lang="ru-RU" dirty="0" err="1" smtClean="0"/>
              <a:t>д</a:t>
            </a:r>
            <a:r>
              <a:rPr lang="ru-RU" dirty="0" smtClean="0"/>
              <a:t> = 70,9 см), или от персидского «</a:t>
            </a:r>
            <a:r>
              <a:rPr lang="ru-RU" dirty="0" err="1" smtClean="0"/>
              <a:t>арши</a:t>
            </a:r>
            <a:r>
              <a:rPr lang="ru-RU" dirty="0" smtClean="0"/>
              <a:t>» — мера длины. Изначально это был норматив натяжения тетивы в Римской армии, необходимый для сохранения рабочей дистанции между лучниками в бою. Рассчитывался от правой руки держащей лук до середины груди стрелка. От латинского </a:t>
            </a:r>
            <a:r>
              <a:rPr lang="ru-RU" dirty="0" err="1" smtClean="0"/>
              <a:t>arcarius</a:t>
            </a:r>
            <a:r>
              <a:rPr lang="ru-RU" dirty="0" smtClean="0"/>
              <a:t> - лучник, от </a:t>
            </a:r>
            <a:r>
              <a:rPr lang="ru-RU" dirty="0" err="1" smtClean="0"/>
              <a:t>arcus</a:t>
            </a:r>
            <a:r>
              <a:rPr lang="ru-RU" dirty="0" smtClean="0"/>
              <a:t> лук. Скорее всего в торговлю Аршин пришел из-за сходства движений натягивания лука и отмеривания рулона с тканью. На аршин обычно наносили деления в вершках.</a:t>
            </a:r>
            <a:endParaRPr lang="ru-RU" dirty="0"/>
          </a:p>
        </p:txBody>
      </p:sp>
      <p:pic>
        <p:nvPicPr>
          <p:cNvPr id="2050" name="Picture 2" descr="C:\Documents and Settings\Admin\Рабочий стол\arsh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99566"/>
            <a:ext cx="1619672" cy="135843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r>
              <a:rPr lang="ru-RU" dirty="0" smtClean="0"/>
              <a:t>                               Локоть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03730"/>
          </a:xfrm>
        </p:spPr>
        <p:txBody>
          <a:bodyPr>
            <a:normAutofit fontScale="85000" lnSpcReduction="10000"/>
          </a:bodyPr>
          <a:lstStyle/>
          <a:p>
            <a:pPr marL="6350" indent="373063" algn="just">
              <a:buNone/>
            </a:pPr>
            <a:r>
              <a:rPr lang="ru-RU" b="1" dirty="0" smtClean="0"/>
              <a:t>   Локоть</a:t>
            </a:r>
            <a:r>
              <a:rPr lang="ru-RU" dirty="0" smtClean="0"/>
              <a:t> — старорусская единица измерения, в России упоминается в литературных </a:t>
            </a:r>
            <a:r>
              <a:rPr lang="ru-RU" dirty="0" smtClean="0"/>
              <a:t>источниках с </a:t>
            </a:r>
            <a:r>
              <a:rPr lang="ru-RU" dirty="0" smtClean="0"/>
              <a:t>XI в.</a:t>
            </a:r>
          </a:p>
          <a:p>
            <a:pPr marL="6350" indent="373063" algn="just">
              <a:buNone/>
            </a:pPr>
            <a:r>
              <a:rPr lang="ru-RU" dirty="0" smtClean="0"/>
              <a:t>    Локоть имел несколько значений — неполный локоть, </a:t>
            </a:r>
            <a:r>
              <a:rPr lang="ru-RU" dirty="0" err="1" smtClean="0"/>
              <a:t>двухладонный</a:t>
            </a:r>
            <a:r>
              <a:rPr lang="ru-RU" dirty="0" smtClean="0"/>
              <a:t> локоть, большой локоть. Большой локоть (почти в два раза больше локтя), равный длине руки от плеча, вытеснил первоначальный обычный локоть. И в этом случае название измерителя (части тела) стало обозначением меры. Современное значение термина «локоть» — локтевой изгиб, сустав — прослеживается в письменных источниках только с середины XV века.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3074" name="Picture 2" descr="C:\Documents and Settings\Admin\Рабочий стол\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30852"/>
            <a:ext cx="1403648" cy="142714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r>
              <a:rPr lang="ru-RU" dirty="0" smtClean="0"/>
              <a:t>                             сажень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4865703"/>
          </a:xfrm>
        </p:spPr>
        <p:txBody>
          <a:bodyPr>
            <a:normAutofit fontScale="85000" lnSpcReduction="20000"/>
          </a:bodyPr>
          <a:lstStyle/>
          <a:p>
            <a:pPr marL="6350" indent="465138" algn="just">
              <a:buNone/>
            </a:pPr>
            <a:r>
              <a:rPr lang="ru-RU" b="1" dirty="0" err="1" smtClean="0"/>
              <a:t>Са́жень</a:t>
            </a:r>
            <a:r>
              <a:rPr lang="ru-RU" dirty="0" smtClean="0"/>
              <a:t>, или </a:t>
            </a:r>
            <a:r>
              <a:rPr lang="ru-RU" b="1" dirty="0" err="1" smtClean="0"/>
              <a:t>саже́нь</a:t>
            </a:r>
            <a:r>
              <a:rPr lang="ru-RU" dirty="0" smtClean="0"/>
              <a:t> (</a:t>
            </a:r>
            <a:r>
              <a:rPr lang="ru-RU" dirty="0" err="1" smtClean="0"/>
              <a:t>сяжень</a:t>
            </a:r>
            <a:r>
              <a:rPr lang="ru-RU" dirty="0" smtClean="0"/>
              <a:t>, саженка, прямая сажень) — старорусская единица измерения расстояния. </a:t>
            </a:r>
            <a:r>
              <a:rPr lang="ru-RU" dirty="0" smtClean="0"/>
              <a:t>	В </a:t>
            </a:r>
            <a:r>
              <a:rPr lang="ru-RU" dirty="0" smtClean="0"/>
              <a:t>XVII в. основной мерой была казённая сажень (утвержденная в 1649 году «Соборным уложением»), равная 2,16 м, и содержащая три аршина (72 см) по 16 вершков. Ещё во времена Петра І русские меры длины были уравнены с английскими. Один аршин принял значение 28 английских дюймов, а сажень — 213,36 см. Позже, 11октября 9835 года, согласно указанию Николая 1 «О системе российских мер и весов», длина сажени была подтверждена: 1 казенная сажень приравнена к длине 7 </a:t>
            </a:r>
            <a:r>
              <a:rPr lang="ru-RU" dirty="0" err="1" smtClean="0"/>
              <a:t>англиских</a:t>
            </a:r>
            <a:r>
              <a:rPr lang="ru-RU" dirty="0" smtClean="0"/>
              <a:t> футов, то есть к тем же 2,1336 метра. С введением в 1924 г. В СССР метрической системы мер вышла из употребления.</a:t>
            </a:r>
            <a:endParaRPr lang="ru-RU" dirty="0"/>
          </a:p>
        </p:txBody>
      </p:sp>
      <p:pic>
        <p:nvPicPr>
          <p:cNvPr id="4098" name="Picture 2" descr="C:\Documents and Settings\Admin\Рабочий стол\sajen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902" y="5589240"/>
            <a:ext cx="2000097" cy="126876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/>
          <a:lstStyle/>
          <a:p>
            <a:r>
              <a:rPr lang="ru-RU" dirty="0" smtClean="0"/>
              <a:t>                                пядь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4286280"/>
          </a:xfrm>
        </p:spPr>
        <p:txBody>
          <a:bodyPr>
            <a:normAutofit fontScale="55000" lnSpcReduction="20000"/>
          </a:bodyPr>
          <a:lstStyle/>
          <a:p>
            <a:pPr marL="98425" indent="373063" algn="just">
              <a:buNone/>
            </a:pPr>
            <a:endParaRPr lang="ru-RU" sz="4900" dirty="0" smtClean="0"/>
          </a:p>
          <a:p>
            <a:pPr marL="98425" indent="373063" algn="just">
              <a:buNone/>
            </a:pPr>
            <a:r>
              <a:rPr lang="ru-RU" sz="4900" dirty="0" smtClean="0"/>
              <a:t>Пядь</a:t>
            </a:r>
            <a:r>
              <a:rPr lang="ru-RU" sz="4900" dirty="0" smtClean="0"/>
              <a:t> — расстояние от конца большого пальца до конца мизинца при наибольшем возможном их раздвижении. Первоначально пядь (или, по-другому</a:t>
            </a:r>
            <a:r>
              <a:rPr lang="ru-RU" sz="4900" dirty="0" smtClean="0"/>
              <a:t>, </a:t>
            </a:r>
            <a:r>
              <a:rPr lang="ru-RU" sz="4900" i="1" dirty="0" smtClean="0"/>
              <a:t>малая </a:t>
            </a:r>
            <a:r>
              <a:rPr lang="ru-RU" sz="4900" i="1" dirty="0" smtClean="0"/>
              <a:t>пядь</a:t>
            </a:r>
            <a:r>
              <a:rPr lang="ru-RU" sz="4900" dirty="0" smtClean="0"/>
              <a:t>) равнялась расстоянию между концами вытянутых пальцев руки — большого и указательного. </a:t>
            </a:r>
            <a:endParaRPr lang="ru-RU" sz="4900" dirty="0" smtClean="0"/>
          </a:p>
          <a:p>
            <a:pPr marL="98425" indent="373063" algn="just">
              <a:buNone/>
            </a:pPr>
            <a:r>
              <a:rPr lang="ru-RU" sz="4900" dirty="0" smtClean="0"/>
              <a:t>Известна </a:t>
            </a:r>
            <a:r>
              <a:rPr lang="ru-RU" sz="4900" dirty="0" smtClean="0"/>
              <a:t>также «</a:t>
            </a:r>
            <a:r>
              <a:rPr lang="ru-RU" sz="4900" i="1" dirty="0" smtClean="0"/>
              <a:t>большая пядь</a:t>
            </a:r>
            <a:r>
              <a:rPr lang="ru-RU" sz="4900" dirty="0" smtClean="0"/>
              <a:t>» — расстояние между кончиком большого и среднего пальцев. Кроме того, использовался так называемый «пядень с кувырком» («пядь с </a:t>
            </a:r>
            <a:r>
              <a:rPr lang="ru-RU" sz="4900" dirty="0" smtClean="0"/>
              <a:t>кутыркой</a:t>
            </a:r>
            <a:r>
              <a:rPr lang="ru-RU" sz="4900" dirty="0" smtClean="0"/>
              <a:t>») — пядь с прибавкой двух или трёх суставов указательного пальца.</a:t>
            </a:r>
            <a:endParaRPr lang="ru-RU" sz="4900" dirty="0"/>
          </a:p>
        </p:txBody>
      </p:sp>
      <p:pic>
        <p:nvPicPr>
          <p:cNvPr id="5122" name="Picture 2" descr="C:\Documents and Settings\Admin\Рабочий стол\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892390"/>
            <a:ext cx="1785918" cy="19656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r>
              <a:rPr lang="ru-RU" dirty="0" smtClean="0"/>
              <a:t>                               верста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3375035"/>
          </a:xfrm>
        </p:spPr>
        <p:txBody>
          <a:bodyPr>
            <a:normAutofit fontScale="85000" lnSpcReduction="10000"/>
          </a:bodyPr>
          <a:lstStyle/>
          <a:p>
            <a:pPr marL="98425" indent="373063" algn="just">
              <a:buNone/>
            </a:pPr>
            <a:r>
              <a:rPr lang="ru-RU" b="1" dirty="0" smtClean="0"/>
              <a:t>   Верста́</a:t>
            </a:r>
            <a:r>
              <a:rPr lang="ru-RU" dirty="0" smtClean="0"/>
              <a:t> — русская единица измерения расстояния, равная пятистам саженям или тысяче пятистам аршинам (что соответствует нынешним 1 066,8 метрам, до реформы </a:t>
            </a:r>
            <a:r>
              <a:rPr lang="en-US" dirty="0" smtClean="0"/>
              <a:t>XVII </a:t>
            </a:r>
            <a:r>
              <a:rPr lang="ru-RU" dirty="0" smtClean="0"/>
              <a:t>века — 1 066,781 метрам). Упоминается в литературных источниках с </a:t>
            </a:r>
            <a:r>
              <a:rPr lang="en-US" dirty="0" smtClean="0"/>
              <a:t>XI </a:t>
            </a:r>
            <a:r>
              <a:rPr lang="ru-RU" dirty="0" smtClean="0"/>
              <a:t>века, в </a:t>
            </a:r>
            <a:r>
              <a:rPr lang="en-US" dirty="0" smtClean="0"/>
              <a:t>XVII </a:t>
            </a:r>
            <a:r>
              <a:rPr lang="ru-RU" dirty="0" smtClean="0"/>
              <a:t>века окончательно сменила использование термина «поприще» в этом значении.</a:t>
            </a:r>
            <a:endParaRPr lang="ru-RU" dirty="0"/>
          </a:p>
        </p:txBody>
      </p:sp>
      <p:pic>
        <p:nvPicPr>
          <p:cNvPr id="1026" name="Picture 2" descr="C:\Documents and Settings\Admin\Рабочий стол\27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1464" y="4714884"/>
            <a:ext cx="2802536" cy="214311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</TotalTime>
  <Words>137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         Старинные русские меры                       длины и  веса</vt:lpstr>
      <vt:lpstr>Цель </vt:lpstr>
      <vt:lpstr>ЗАДАЧИ</vt:lpstr>
      <vt:lpstr>              Русские меры длинны</vt:lpstr>
      <vt:lpstr>                              аршин</vt:lpstr>
      <vt:lpstr>                               Локоть </vt:lpstr>
      <vt:lpstr>                             сажень</vt:lpstr>
      <vt:lpstr>                                пядь</vt:lpstr>
      <vt:lpstr>                               верста</vt:lpstr>
      <vt:lpstr>                             вершок</vt:lpstr>
      <vt:lpstr>                 Русские меры веса</vt:lpstr>
      <vt:lpstr>                            берковец</vt:lpstr>
      <vt:lpstr>                                 пуд</vt:lpstr>
      <vt:lpstr>                                фунт</vt:lpstr>
      <vt:lpstr>                                  лот</vt:lpstr>
      <vt:lpstr>                           золотник</vt:lpstr>
      <vt:lpstr>                                Доля </vt:lpstr>
      <vt:lpstr>Спасиб0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Старинные русские меры                       длины и  веса</dc:title>
  <cp:lastModifiedBy>бук</cp:lastModifiedBy>
  <cp:revision>38</cp:revision>
  <dcterms:modified xsi:type="dcterms:W3CDTF">2014-03-07T06:45:02Z</dcterms:modified>
</cp:coreProperties>
</file>