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15" name="Прямоугольник 14"/>
          <p:cNvSpPr/>
          <p:nvPr/>
        </p:nvSpPr>
        <p:spPr bwMode="hidden">
          <a:xfrm>
            <a:off x="0" y="4810563"/>
            <a:ext cx="9144000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107" y="5029200"/>
            <a:ext cx="6173808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A4B8-0C02-42C8-B7FD-373884B9AD76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FFED-53BB-4F5F-8BE7-B7C67B910AC1}" type="slidenum">
              <a:rPr lang="ru-RU" smtClean="0"/>
              <a:t>‹#›</a:t>
            </a:fld>
            <a:endParaRPr lang="ru-RU"/>
          </a:p>
        </p:txBody>
      </p:sp>
      <p:sp useBgFill="1">
        <p:nvSpPr>
          <p:cNvPr id="20" name="Полилиния 9"/>
          <p:cNvSpPr>
            <a:spLocks/>
          </p:cNvSpPr>
          <p:nvPr/>
        </p:nvSpPr>
        <p:spPr bwMode="white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A4B8-0C02-42C8-B7FD-373884B9AD76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FFED-53BB-4F5F-8BE7-B7C67B910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hidden">
          <a:xfrm>
            <a:off x="1" y="0"/>
            <a:ext cx="6987724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hidden">
          <a:xfrm>
            <a:off x="1" y="1"/>
            <a:ext cx="6915759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9" name="Полилиния 9"/>
          <p:cNvSpPr>
            <a:spLocks/>
          </p:cNvSpPr>
          <p:nvPr/>
        </p:nvSpPr>
        <p:spPr bwMode="hidden">
          <a:xfrm rot="5400000">
            <a:off x="3558725" y="3357038"/>
            <a:ext cx="6858000" cy="143930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2107" y="685800"/>
            <a:ext cx="5597089" cy="5486400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A4B8-0C02-42C8-B7FD-373884B9AD76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FFED-53BB-4F5F-8BE7-B7C67B910AC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7170868" y="685800"/>
            <a:ext cx="971804" cy="54864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A4B8-0C02-42C8-B7FD-373884B9AD76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FFED-53BB-4F5F-8BE7-B7C67B910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hidden">
          <a:xfrm>
            <a:off x="0" y="1"/>
            <a:ext cx="9144000" cy="481056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068" y="1905000"/>
            <a:ext cx="6859035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5029200"/>
            <a:ext cx="6173809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A4B8-0C02-42C8-B7FD-373884B9AD76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FFED-53BB-4F5F-8BE7-B7C67B910AC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олилиния 9"/>
          <p:cNvSpPr>
            <a:spLocks/>
          </p:cNvSpPr>
          <p:nvPr/>
        </p:nvSpPr>
        <p:spPr bwMode="hidden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3277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29" y="1905000"/>
            <a:ext cx="3313277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A4B8-0C02-42C8-B7FD-373884B9AD76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FFED-53BB-4F5F-8BE7-B7C67B910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2107" y="2743201"/>
            <a:ext cx="3313277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6329" y="1905000"/>
            <a:ext cx="3313277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86329" y="2743201"/>
            <a:ext cx="3313277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A4B8-0C02-42C8-B7FD-373884B9AD76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FFED-53BB-4F5F-8BE7-B7C67B910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A4B8-0C02-42C8-B7FD-373884B9AD76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FFED-53BB-4F5F-8BE7-B7C67B910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hidden">
          <a:xfrm>
            <a:off x="0" y="1"/>
            <a:ext cx="9144000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A4B8-0C02-42C8-B7FD-373884B9AD76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FFED-53BB-4F5F-8BE7-B7C67B910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15"/>
          <p:cNvSpPr>
            <a:spLocks/>
          </p:cNvSpPr>
          <p:nvPr/>
        </p:nvSpPr>
        <p:spPr bwMode="auto">
          <a:xfrm>
            <a:off x="337153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A4B8-0C02-42C8-B7FD-373884B9AD76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FFED-53BB-4F5F-8BE7-B7C67B910AC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7590" y="2087880"/>
            <a:ext cx="4344531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15"/>
          <p:cNvSpPr>
            <a:spLocks/>
          </p:cNvSpPr>
          <p:nvPr/>
        </p:nvSpPr>
        <p:spPr bwMode="auto">
          <a:xfrm>
            <a:off x="114210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3956" y="3429000"/>
            <a:ext cx="2057936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A4B8-0C02-42C8-B7FD-373884B9AD76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FFED-53BB-4F5F-8BE7-B7C67B910AC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280493" y="2087880"/>
            <a:ext cx="4339864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hidden">
          <a:xfrm>
            <a:off x="0" y="1628777"/>
            <a:ext cx="9144000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 bwMode="hidden">
          <a:xfrm>
            <a:off x="0" y="1535909"/>
            <a:ext cx="9144000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08262" y="6420898"/>
            <a:ext cx="723215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F00A4B8-0C02-42C8-B7FD-373884B9AD76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2107" y="6420898"/>
            <a:ext cx="525916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22900" y="6420898"/>
            <a:ext cx="478994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993FFED-53BB-4F5F-8BE7-B7C67B910AC1}" type="slidenum">
              <a:rPr lang="ru-RU" smtClean="0"/>
              <a:t>‹#›</a:t>
            </a:fld>
            <a:endParaRPr lang="ru-RU"/>
          </a:p>
        </p:txBody>
      </p:sp>
      <p:sp>
        <p:nvSpPr>
          <p:cNvPr id="38" name="Полилиния 9"/>
          <p:cNvSpPr>
            <a:spLocks/>
          </p:cNvSpPr>
          <p:nvPr/>
        </p:nvSpPr>
        <p:spPr bwMode="white">
          <a:xfrm>
            <a:off x="793" y="1470257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11017224" cy="2667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Иван Сергеевич Тургенев.</a:t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628800"/>
            <a:ext cx="6173808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«Записки охотника»</a:t>
            </a:r>
            <a:endParaRPr lang="ru-RU" sz="4000" dirty="0"/>
          </a:p>
        </p:txBody>
      </p:sp>
      <p:pic>
        <p:nvPicPr>
          <p:cNvPr id="4" name="Изображение 6" descr="08a6405e6f29a0c5fa91844d7d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204864"/>
            <a:ext cx="3402013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Изображение 3" descr="BES_089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005064"/>
            <a:ext cx="3500437" cy="24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859786" cy="1144556"/>
          </a:xfrm>
        </p:spPr>
        <p:txBody>
          <a:bodyPr/>
          <a:lstStyle/>
          <a:p>
            <a:r>
              <a:rPr lang="ru-RU" dirty="0" smtClean="0"/>
              <a:t>«Записки охотника»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3635896" y="2060848"/>
            <a:ext cx="4344531" cy="3886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latin typeface="Times New Roman"/>
                <a:cs typeface="Times New Roman"/>
              </a:rPr>
              <a:t>   </a:t>
            </a:r>
            <a:r>
              <a:rPr lang="ru-RU" b="1" dirty="0" smtClean="0">
                <a:latin typeface="Times New Roman"/>
                <a:cs typeface="Times New Roman"/>
              </a:rPr>
              <a:t>«Записки охотника»</a:t>
            </a:r>
            <a:r>
              <a:rPr lang="ru-RU" dirty="0" smtClean="0">
                <a:latin typeface="Times New Roman"/>
                <a:cs typeface="Times New Roman"/>
              </a:rPr>
              <a:t> — цикл рассказов Ивана Сергеевича Тургенева, печатавшихся в 1847-1851 году . В журнале</a:t>
            </a:r>
            <a:r>
              <a:rPr lang="en-US" dirty="0" smtClean="0">
                <a:latin typeface="Times New Roman"/>
                <a:cs typeface="Times New Roman"/>
              </a:rPr>
              <a:t>«</a:t>
            </a:r>
            <a:r>
              <a:rPr lang="ru-RU" dirty="0" smtClean="0">
                <a:latin typeface="Times New Roman"/>
                <a:cs typeface="Times New Roman"/>
              </a:rPr>
              <a:t>Современник</a:t>
            </a:r>
            <a:r>
              <a:rPr lang="en-US" dirty="0" smtClean="0">
                <a:latin typeface="Times New Roman"/>
                <a:cs typeface="Times New Roman"/>
              </a:rPr>
              <a:t>»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выпущенных отдельным изданием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в 1852 году. Три рассказа написаны и присоединены автором к сборнику значительно позже.</a:t>
            </a:r>
            <a:br>
              <a:rPr lang="ru-RU" dirty="0" smtClean="0">
                <a:latin typeface="Times New Roman"/>
                <a:cs typeface="Times New Roman"/>
              </a:rPr>
            </a:br>
            <a:endParaRPr lang="ru-RU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6146" name="AutoShape 2" descr="data:image/jpeg;base64,/9j/4AAQSkZJRgABAQAAAQABAAD/2wCEAAkGBhMSEBQUExQWFBUWGRgYGRgYGBgbGBkYGBgaGhcaGBgYHCYgGxkmGhwaHy8gIycpLCwsGB8xNTAqNScrLCkBCQoKDQwOFA8PFCkYFBgpKSkpKSkpKSkpKSkpKSkpKSkpKSkpKSkpKSkpKSkpKSkpKSkpKSkpKSkpKSkpKSkpKf/AABEIALgBEgMBIgACEQEDEQH/xAAcAAABBQEBAQAAAAAAAAAAAAAEAAIDBQYBBwj/xAA7EAACAQIEAwUGBgMBAAEFAQABAhEDIQASMUEEBVEGEyJhcTKBkaGx8AcUQsHR4SNS8WJyFUNjkqIz/8QAFgEBAQEAAAAAAAAAAAAAAAAAAAEC/8QAFxEBAQEBAAAAAAAAAAAAAAAAABEBIf/aAAwDAQACEQMRAD8AyFOiCSZj3fzh5oKB5mxtv9cSLS9T93w5lteJ2jX1wATcNlYgD4z6Yi/LCOvniwabxuPQ20w2dLD+jgAl4dTYbb4ZUokT1jXy/nBbNc6W+f8AeIg4iPv44CHhxiNQCdh6bdBgtHERAxADrI92/vwU/bcE+nw9MIU4W3p1092O94JvA6bD+8OL3P2P+YCIZiddvdiKvTnQGfjfc4nqDbTfCCk664ACpRgnT70wu7NpGDKiWjofriNKRk6n++mKInQXAvvPuj+MQOpOsW+mDVjp97yMJlBBMb4APLbT4x0P3GGlQBFtjGCIg++evy+WJCw2H84ihFi0rp6YbUHQCPvTBoQW1N4xFliYBHl9MBBRU3j10mffriUUJ2ttrra2HcNUAkRc+ZxNTrwR4QN77/PAS0OHnbL/AEPniyPCSt+mu42F/THOACm+o/np/OLRkNh0iR8SZPuwZUdellFrx6/xisqUpk2E+WkY0nE0hEHfz+/LFJxgA8hgK40RpBucdelYxpOvu6YJWxmT8cdYxYgkfP8A7goUrJiLR9zhMkD+8Ehpt0wxqVvf9x974Kg7oC0RvhBPMiMEKRGhOJM0SCNRY+/ACimD56/Z64kQxEAiJ+fn96YerQR0+vwvidVv0vob4gYtMx7TfH+8LBC01i4v7sLFSrRxe8xGh8tvocNIkWm3wj1wTUdb3v6YGzHKY36/tiojdSenn5W6nEN5jyGvprgjvCf3/vD67AwZjp/E+WIBKlMkdJ3ix+euBUpHWJvIv+2LPvbEe/aegjpgcrNwcsfYvgBBmA089vob4agvMEzrr964JqGwPhE6/C+h/wC4GRj/ALE3BtprEa3wCrC8D0xxQZiPhtfErsQfQ/emGIT63+M6jBXFJvp78JKs7j5e/wBMcE7anp/B88IoTJjSdIFt8AiWJuCI22gdI3wlF46/8w57qPLSPn6YjKi876/t88VD8seHL5zP364jUAXuf3w8AyZ+/M4ZXDAjxDrt/GCmsYI020F8SoLXG2m0YgQMYMCPuPridajHSNfvbEVIBbT0ufd9MNqrtePXfEJzdToRMwDqd8SFDAjUDr18sBDUQiNtziQLOwxEW26z01+mmD+WGdfnGAP5FRLNbwxrINvWNsG8cWMoLCb6ieu/3OHpTITw+0ekdOvXfDcjqbrcgn/uDIFaZBkgnY/DX1/nAfFL1npGLzu2anoAQZmNsAc3XxC1/wCth78BQPTvIsMdJv8Af1wV319BP8WGOq+trxa39YKgOkGfdv8AfXDqWpE+f35b4kzk3je3odIxxs2kb7b3wU0oCeljeN9scKGb/HElGQSdR7v5+eIalUkmY3jAOCCfv/sb7YQUEm2v7/fyxxqsnUX+nnjqOTaNMQPyD/YfA/xhY73Df+v/AOsLFRZVKgAkrPliFX1MT5dPTpiJqpIuSD92jph35e0Rubz564ITODN4E3vjpa/0NsRV6Hp9nyxCQL3vpp9+eAncQYm+uvl9/PERqCbxH7e7fESNI6+63z2xFxNpkEnQ363wDi5GhPpPQRJ+eIF4g5pHqBcj0vh7VLWF8RZgSSR8Ph9cVRSE2n0673+zhO0aGPsdBfEA4i4BMdYPw/bCeok+1v6/xtiCbvTJOhn52F4xzPGp3nbXENWrMXGk6j+f+Yk/Mgi5A9+A7SqEn701v8sMmW3j11MeYjCB6t8Ov7a4S8SAdemvx3HWMUTEteNrfwPs44UIM2+f8RiMVxY5hPQbbftr6YJpmdL9L672+98EQII2n5fYws5NgQBrvGJ86iwEm3S8X92Gq3iNouNh5T8/PEaM4sTpp0HX3YZSknb34JClQZMLbpBva384i70EnSJ13kdPiMBDUUSB9yTiy5by1y4NgB9eo8vPAFTxQN7R6fc41nCcsZUibkTe1o+mCasqagKBqRcxAw6nxFrwTfpOK8K+jSToYM9NBFsR01Mwcy731v67xgiw4qjdSDbp5+eM5zCsQ9z6/vpjRcC6iZIM2vtGuKbtDwTLVzfpYSLTM+e+Apa+t9DfyxKszf8A70xG1JpOp+nuwmpFQLwemAkp+IaQdNsSVFuLz8OnXTEQVt9fu+I61Fhc9cFTObHSxvpH/cMciNL+7U9PPHWJ6Xtex9+HNVP0je5wAhMevnH1+9cOBBt5a/8Af3xwqSTPX4YaQYLaAdJgifp/GIJzxK+f/wCo/jCwE8kkwbn72wsVEic8Gmvyv6Th7866BesG++M8CdzGms4IoMAc2Yjb3xM6/K+AtanMmJNo6WwG/Ft1g7GL6euBDXgySBsbXw5qojXfz+mAk/NPudPd6/flh1TiKhES1/nscMat/wCrff0w780NMxIvPUfflgqJ1Y3n+cQuhv7tP3xNV48iAHPv088Q/n5B8RgdTr6dMELuPM2+7YZ3JmYNsP8AzZJIDN5efW2Jgah216gfx9OuAhNMjQdevvw4Zj1v8vXEoUgzmUwOg0+GOvxYHshTHkPv64CJaZ62j5Wt5YfBzX+t4/bHAcwklQfvbDhw8mAQdtumDRjOMpEX+v30w2nVa8E/EgEjWb/HHV4I3BPv9dL9NcIcKZg5ReNQcEPSu4sCb+Z9Pj/OOtxDZQM2/mDY/PXDvyBj2l06j9vXElDlsiZWBuSNY2n6+WCu0axgjNM6SZ0+zji8aysCSCBaPP8A7hDlxB8jbXST5YgamItta2CCqfM4hhbWffppjd8v4r8zRWpO+UwTaOvlv+2PMXW8Dbr963x6P2E5Tlol2MK99TGsSZI30jAWFalmZVEyRsD97e/E7ctJAIJIBuNfLf7nFjwfBFXLlhfbpbfecStwalsoeDMwRAuZGmCKPhqR7zLqDbcx1n3Y722Ip0qTEEEkqLwSAJM9PTGiHB5aoYCT5Xnp9TjzfttzepU4hkqEZV0A0Bk6He2Aq+L5vmusqdNZ+HUf3htPmwgFvTfFbWNtRFzt6fH+sRlJANo/ifu+Cr//AOs0spgH10tGOtzWnbX02+Ixne7M28vniVp62xKNA3MkJ190fcYkXj03NvdtjOxNx9bf3h9SYj0wqrriOLDLqP69/wAMNGUKZIsNLXv0jFIEgwbHEvdzMG/ywFt3i9R8RhYqZHljuKkV8j7+eEpUk7Hp6dMSoqzubzBGJKnskgG9hbpgjk08t1OkDrPXDVTUX06idP4xxaxQqXpggHRlufedRocWlHu3kjKs7aAeZPS3zwAVHhM1hMx1GnwnScO/IXsD56TPrH3GLAcJYmmFMAANM2/Uf++WK6qzHWQekC/y+mCovyIEzmkGMoAPnt5eWOVuXKADn1/TERHW+HpxBgm8kx59PhOGhjAv0GkabfflgBAI8Snf4e7BVTmkyItG4kz/ABiRSDsYOt+vpqcR06dMaZrGZievSP7wRFU4qWGUZVjQC2lxbznEQJjyODqFCneSRobi1sMrqNJ1vNtumCwMGY7yNdNNsTUKYLqAd9/564d3JOwt6i339MSMoCmDA998A0oCzCNLQdzsPXXDjwrR7B36R8ThqsoNi3u1+7YcOOqAghzHQmfW2AetArBCm5O06ft/WC6bHRs8G1rWOsCNcDHnr5hIU30AM+eJOH59BOZQR5Eg/wDJ2wKMSnSF8jG5ABYR77SPngXjKuaYGVegsJ8+uDW55TIAKm2wI6+nvnEQ5lR8/eBE/HBU3ZXs6nEcSisDlHia06bHHrtfgqSqApygCwOgGvuHlGMB2G47h++EHLUJIvuNr6e7W++N9x/GoMhBnMBAGkfGcEVb8XTLZVJO4to2tjsPpiuFaajCSctwegB0wd3YzHKoiZkzboRGOPTAjOpl7MRaP4nBF5w7gUczNAUe/wArfPHkPaPuGrs1N5BJtHUkmbddvTHoXGVAAye0jAi//m6663MRjzztDywitJp5ZExNr3tBwFG1RNT6b/IbY4tVSTA+g18hg/i+WlqeeBAPxtir/LxoPr06jEXD0zf6DywQiMT7IXYmfuMR0UI02F5xPSriINx5a4KZSoNHX0Pn96Y53bRcEDT+b4JpcUsWLIYjaCDa4jTEyEHVuvl8OuArRTJmx+f1w/ufL5/3gg8SBIBI11NtdcPpVkvJHr9xgBhwhwsFFKP+/wBP5wsVKrWLA+EC19j7r4dS4+oDI13MafXHCBrP7nDKtJCSZ9+CJK3GFmk5ZM6gA/PYHDmCkSpCyIMA/Ly31m2Ic8kaEjT49TgitUzaWAER5YBq7NMWAtbaNR1M/DCYOTCtnVZMXtHrt5eeEvFhCJEzBZVFozSBbc9dtIwdRH+MsYykCAZmYghjrp9dowFUa9jO89PfiA1bRv7p2ieowRlV3GVSq2F7mYg/8wUvLlZgM3htNidheBedbT7xgKw1DMyZt8PP72w5OKIH83+XScHc25WKRgTrrG8CRYn/AIRiuFInQSPv+DgC6fGdSBvpb1jrp8McbjAdLzGvXexxHoimQTPnbyw0AMTYC2CileTaIw5GGh+MD5dMDZMovfp8cScOhYgKNevp9cANVqkzFh+2G5iB8j9carj+w3E0qDVaiBQINzfzkagjQ9YOM7Uowoi+v3GAGZ5vpptfzOHq0AQbb/tbriduHGVADJIgjoZ3+JxruVfhvULAVlNj7CMCd5U3kEC5ABPpgjGq+nl8fucLh5LAXvJtrPkN8brtp+HNPhuGp8XQcd3UYKaZMlWOaIbceHQwR53jOch4NGLEwSoBBJgCJm48vp0wUCOBdTGo0tB3I0Hxtj2DlvLP8KNl0RQNSfZAMHfc22OPMzxwZmYCPEwBmBoJPqbfLHp/ZUVV4eT4gCI0tLQwt+nU9YEYGrDliAyCLj5+l9NsGU+BD3I3gDaOmv3GLDheFWJC2gesX2xJSdCSiujNAMAqWg+ySBsYPwOIjK8fwalwBMzAtaTcR7r3vY4pOcLQr1gqwz0xDEXEg6A73t0xvnoLTpuWALEEr5WtE79NL9MeZck5L3Faq7EkK2UeeUZiTsLyPc2KKnn6qpAhiYGskGNJ2+XwxTOAbZB6glb/AM4f2i529WuzaCbAAAgDyGk9BbFevGtMyCDsQJ1n3YKJbhWgWMeTT8h++G9wy6A21sZw6nxwYAtNvr79sF8K8nwkESOmYDpfBQfD0FzeJb++dYwUtFSbE+ljv57YsOHqFdLDykYNXjAfaUGIudbR18sBQVOADXkk+f19MQcTwuUAzY2MfTyxpmWiScygHWVJHwHT3YreIenlOTMWYnLpDQLnTQG3rgijzN1P378LFqHpRfXfTXffHMBRVSRb79+IUcFj7+vTEtQW116H64hzT79/Trgh61PS5B+fTEjgkaxsQT5fDAxYSL2Ebet/XEqqjSM8HYn2TbcjTyMRgIXqGJvbzwRwvMXAIYkqVKwWIt64a1CBJYG2gvv1iPPB/B8AcpZgMkgAmJk+yoFzf00nXABcIG1gHymDPUHXzxbItU03qQQGXQXHQSSTa0deg1iN6VNEVVN814vEWmd94mNpjcpOOYK3ePKEkLK+CWzXIGlxpeQDrEYAajy2rxD5XeWgWO0CFABNyWgfXFW3DZHyzMWJHnsSJGLLgeYtMqJKy5tMiCpAD/puD79Og/E1mJDVBBAUCbMRfy0i3wwAdVInWPlNpGn3bFh2e5d3lYAqrACYfPlaLkHLBAuBruOuK2tWJMk+g/1jp0HljS9kqveVqas/cy6+JYlnzLkDK5CmT+mwgEnyDQdq+z/CUODimjd6KuTvJDFjJJkB8oWJAhZ8PnJyvKVKOKmWQjKCQboTmIPr4ZH/AMdpx6l2/wCYrw3K/wAtUoslSpkyVFRTSchlLeOxU5QTEbiJ1FL+F/KqaU+Jq1Jdv8UraBTkM1ULcvlkknYWFycFbHtJwn5zlbin/kDU1ekfCAHDlnTwG8KtgRqReSceF8TRKgTYkSI6fzM64+hO1VanQ/KVKdJfFXUkgDNkVHMoqiXsSbaCRbMceZfiJ3Y4t6FHJVz1TVhLlM6iF/8AkTLEaXXTAeeNTMyNbffwvj2PsLwlRuHd6c0qfd0WUvDL3gT/ACNmYjwv4gwEC4vaT5TxHAsoIM6Xm0R7Q/b1xpOxHNRS4TjmLAVkpp3LNMgu/d+G+2bNlM7N+nAWH4nc/WqKdBFNOpTlqyggpnqItjBPiGhjSCLZcYOkXQiPCRv0++uNPx3D/wCMOy+JqlNASfEymmz5iTcksAxm8m+oxztbwy9/RqL4Q65QVvDDwj1vfAUXLTJVSAZJjzn4dNce79nuYKarUQkCkF8UWNQrLgEa5ZCx+kgjeMU3Bclp8LwlSuU76qqQFu2dmlRIuSMx11y+ltJybk/5dKAJzMFIqMZl6rks5O5ls3wGCPPPxF/EGsHfheGDUgDVp1Sw9v2AChiQBDAHcMTuMebcBzCrRqJUpuabowKkWgjQ/DHr34jdiadZK/FUlfvswzZTKmFUEx5C9jrjyHieBYX/AE2Gb6764g9n7Adq6/H8FXFfx1KOUCrGoeYzZYkgrJjUEHXHOG5e/wCWId8zsrguBA8SkmBFlAtuTecR/hDwfBDhmVOIU16+QPTJCuMoayKYLLeZA6+mL7tWfyXB1CFJJkBtQJOXXY3nFHhvFU4LT1953kfY2xX96ZjQ7jFzxqM1RQL6HSb2gGDe2BOacA9NvZjNBmPhGJqgSpg6GfX98SJXubeuOAkC+lx/3HEDAD46H34iiafNHUASQI62xZ0Od6K+k+1A3G4xTIL/AE2xK1d4iPXrtc7YotuK4hcpKspJsNbHrcC3p1wGr5BoZUQBoQSbn1uL+uAVqlQQbyAPpGHVeNn7OuvwwQSvdwJUzvf+sLD15owEQcLFRUVKZO8/e3TDaVEeo38vS+HQRPzwxWje8YgP4zgYQknKBAAiM2skX219464GXgRmILCDo2wtIJ30OmGqGiQJ0EHSTFwPdhlKkwYCSlwCTNpgEwBpfTFBVLhFXvFqNAGUZoPUESCJgieh+EYe/EGkUBhldVJm4iwJHT2TEfTB3D8XXdu6RlzAAgrBGgyqAIHtQLAmSfPAXMKT95kLKSVVWygAHLcEWADSMse0CGEHQgvzLFCELZpY2/UTlDepjpeNccpd0yiQyqoJMR4mI8CjqSfS2eIiBYV6M01haaNCK18oEoYuzwaj38gFBYiSBW01AOR5CwJtqylgGOhAkx1gnAMTgG4gsQygjWTAufCFWLaG1gI9Bh68jqyAgDkjRTJ9bfD1MYLpcwQE91S8QFy1x5iBfQAa9fLG07M8XVUZuJpABmChwoVCX/S5glWJKXY5SG1BAkPP05DUGZngZZJHmLx5+7EvC0/FJGkWJO30vHTXGs7a1WSotIkjvZquOgzNl92YEkayB0xnKnDG8eUCddT52wV6/wAs4pufctqUXyhkZI/2VwAQxvbxZwR/qwi4IOF4biRweUMx/NUHrBkBOT9dMoTkhlIzGQwuxtEnB34f8zrcvrirUWKPEAIxvEWyMWjKDmNmmLkMy6jZdufw3HFuOK4PIKjeJyGGR4JIJUKfETuLHKZF5wHmPLG4966sCQ1JcillzJTQQguRAUT5n1OsfMeX1+XMwzo5qrlzg5iB4TYwQZECbg7W1k4HtXX4VuJWrTZajMxNOoDAzSKisGGYm4Oo8oxUc97TVuJcNUK2mAqhR4rlrXZj/sxOmA7zfixVoIchUoCpYsWaq7Mahc28I8WnpexmLlnLnqZyoLCYYDUT7J8/FEe/AtXimKKmURmLWESxAHwgfW2Ljs7zWvTc9zUamVkznAsCCQiMQGbLPgvMAAGcBNzTmjcVXpoXVVoqVUoreJgFlwADLkgCBYZfU4J7T0FXg6YQPFNlEuDmVtY6EEEMCLEG2NX2P7B8L3+epVNZiucILGnnBN8h9oLOkDwyLZS2e7T8eOK4tOEpNmoyAvjkZjJFzMhQY163jQa2n4f8xrcVQps4UKkmbyWBgQI6A3J66yY2rOANbC5nX1J0iMeadlO0lPh+IqcNmlKXgWI1DSxFgGuSL+oxvuNqK70kDAqc1VoiCEyKoM2y5nVr28F7TiIH5ZzRKn5sB8ypUicwNhSpMSCOhm43U6Wx4X2q7SHiqkJTWlSUkokeIkkSXI3MaCw0HU7HmHE844ypFKnUppUUFFTMqGmxJBcsQDIkkk3BWw0PnvOWc8TXY2JqNMX/AFHQ9MAPTYggzGh9CNCDttj0Phe35r8sbg6+YusZHLe2oIIUk3zDSdCI3F/OhQMm4tM+uDOGU2g+YP0364YD+G4lu+pkdQANN4+FumuNJzRGXN3isGVZJI3Zc1NrGwDADyna81NHlZ4kTTswKyu6kkCIg2mDP/oT5m9seYghaKA+ypc5YmFEkWAgka3n44oyZESDMa2+Yx3cX0/fcDprgl6ACrlku0Ai8yZ2i1oAAxLxXLXpkq1iLxaZImCTYGIPpFpjEjQYUQPIb/fpvhIpE+V/dfXqN/eMHNy9u6NTMhAfIV/XMAyQet95s52wMywT5n3dPTEAbFtTfCAufD0PyPyxvezfZNe476rlZnAamoJsBmBLbQTYnaNRfGU5kqFzkAWI0HvPvv8AxYDFQBB+/wDuFh3dzv8ALCxUMqcB4Z2O/n64hfhCI0J9f3wSgJB21OIanCm0fAXi3l54KaKVo9mZ1BuMSLwakAljHvv18wBvrphmQ+Z1ibj3WxI6sSTGYRsB0/2+GCJqdBM7F2UEiVbLEH/YBYAg79dji8fmXDGkE7yQRUB8MyzWDHMT4oj4ttjLgHpN7T16Tt7scbhgQSJiROlp0n7i464DS8DxtHvXJZChKkDIAntEnwAWCliZG1gLzjQ8TwHAOtakaqKwgg5qYBEtEMSBmUwNQIdoCzjzqm2UQ2jXEQdD8pEa+XuJ4OmCYUs7TKhVkm8aazEmIOm2wael2WGR6ykFYeEVjnIQgWiRlImBM5bnQwXV5y44T8vSpscy5WYqG8RAVgCyZgYCgxHsi+sVHHcSv5cPQBWDDRUkOERe8PdqoVz/AJEJaxypJBMsKrl3A8RxFNxRSq6qQCqd4QSZvABW2pzEWO+Adzbi6xaj3jq7U0yAqcxC52YK5NiwLEeka4irCRqb+nWRcfMeY9wLIQqnQGRMbg3Hxj5YM5Y1M+GqWRZnvAMxGgMrItAnXbTAejfh5ySixX/NTXMpELWvJ1D0jGYSTFiPPGs4jsxU4dXTgq1QAy3c27omP/tsf/8AJmiBdVkG0RHk9Gpw1Jy1PiRUK6MqVEcgWhMykXO5Ii3uI5R2y4oVjUzVHJPs3FMKAAABEAAAD0B85D0fjuFXiuHp0+I4eiEVvEWqdxUDkDOEPdkgzEknxAAG98Yft9+GY4SkOIod61GQGzlDlLAwQyGQJgeJRdliZMemdnubUOMqJ3i0u/XN7BFRqakASKgH+IXAjMJ0i8Cz5hytalCtw1erasrBKjQTOZnGwHgJEKB7KjW8FeA9nezL1FNUoTTXVjOUQMxuPLXALd1W4lmErTmYEZiAAoiR7Ta+Vztf1rlXZzuCeHqCpp4sinKweqKZAcALlEKTeQHnWwr+W/hbTSrTZHJy5mhxM6Mha0AAMFNvaHsgHBWe4Ls+AveUwVZ1KtJ8AptdiRHiUASTuVIOl6XgeGK1q1ZJ8IcrlufEQJG1iyqTtM2Ix6nzDlLKiIQMpdmqdO7Ug1SxGsg7ahjYAWd+HPJqbpWqELlrkLSVhB7pCdR5sSd5YNc2wRmvw/5bQ4qoruSKlMeO1zPtGTMiJ12PW+AvxI4HiqHFwHd6NRCaRFWoB3ZKh6cKwUKGgEQLZJJN8bfl3JF4KpkIEOzkMAJOUwyv55bj0PTGg43lNPi1Sndu7YuoYKCP9lDCRlIMEMpE5bjw4I8T5N2r4un7NOySSO8qz4VuRmqHTzt9MZEliWO8zGtyfsY9u/EThaXD8BVelSpoxyUVYBcwJjMA4EFskgwdox43wlIsyqsFmIAFrsTAn3kaeeAVLhypJcRpBnXcBfPBK8SRbLlEgGDcje/x0xcdp+zTUKlSmAHFGCziwjvDTAg/qDLr1nUAYqeIARVJMnpp5aYDUdgkVq7UKgh6kMj+VJXzLfSabSD/APjjpGk7Q9iWaoSAJdiAAGICgZVZiouCQPiBvjB9nuN4heJptSK5lYZS0AAwQRa5UqYI3nzx7VwXHDjKK1UIUMktYsUYQrJlU3ytNpBMnScBiuG7KU0SmuX/ACMZVmM+AZZbTxEkqtpyibEC4vMOzLvVQIjMzMSqDMudfaYrG7DM0yLFdInGxp8vGdmAYZnJaSQpBE3kDNUvlzEwPEAsAMZeK5E9SpIaBZmJBnLewg73kSIJEkgZcSq8v57yM0aVGgpDMhZqmYkEVMozIcxgRpYw3hNzihfgnInQDW4gX+sX9+PY+L5PTpM8khBYiAzNorQWmLAL6BtItn+Z8kpCmpaFprngX0vlAAkwYBLG5mJ1kKXk1aoOWtc+GqAIYZnsWgTcKJbqP8jWmZyVRG8WggkkAztEgxGn9Y2FTuzw9QLVUlCCIcEw3swkzYnKYHwjFNyzky1aqGowVAuZixsSScikSNTtIsGvioz4n/18P6xzG2qcPQJJH5ZgTYtwruxHVnWsA56sAAdcLAYqmjHS3nJ09x0w6pTYtYT6WGmk+mJFcqLZZEHW8bWJ+mJadWFPi16aDXzn70xFLhXcLJEAXUmYtpHS97efpgzgeWvWBanTLRLZYNm1hbQQR+nWMQ8LWZSrQWSROt9JmxsNZxoeE7OVqSiqlfuSWsCZBy38RBh5WLANOsQbVFOnZ+qZ8LBTJUTrBMzrBAK+EwfI4bw3LvEoqI0OQB4vEssUDACxyuoBUwfEse0CNkOMeM4WCBN5VDeCcrXUsJEmxGYEb4redV5qsIFWm/iQNAdWK5oJuwW2SRFwp1SCGW4/ljrJKkwSGIiLBLmDpLKQYgz52g4Pk7uAwZKatmAZngtELUCgSzWN5FwD5jGqq8azuCwV1GYNfJnWqCrKUnUF2jJmYH9KyMLkfH00bugVZWqKGzHLmpEnOocOQs2PkRrawQ8s4EcNTanWpkhqZLKHR1rsQ3d1aLODTXuwQ0rmaJ2zYAoUjwz9zU7xuHU5qtNAmZyTmRWIDMEaaYI8S5p1kHGv4J2oPTpBnqFahy1KbirRCsfEHW4p+Bc5sGtYkaWVbshTzs4LICxUEMuU0yLBQp8ChYZVYD2ViNSFFybkSPUei1KFYVG7oeM0g7AykKC2UZVZMzEZSbQucej+HFKo7InEFAhnOyHIZRXzA/6AnK0kEHrOPQOX9mitVWQt4A0VA752VssK2YsLKMgUQADI0Encp7Orw7MwBqIXqWeD3aVCGenSy/oLZjlP6oMSLleC885PV4KsVcU6gBKzBYEqbiSAwib6aYgr0lqdyEGUuD4CWZUuQCJmJva+Pfeb9iuF4lAlVbkBQ6iGIQeDazBYG0gARpAHKexdHhmCL48jblQ8MM0M0eKmbSCN99RDjyvsv2nr8LVKhSUTxMtMKHcJInMwLR6bSYxrz+KNWvVTvaTUqAJGZXAUuVBB7z9bhWDABo8QYg6j1D/6QkrmpKBJjSb3BBj6G0b4yvP/AMOaIpPkpmoD3eYKYJUGG8OhPsmNCaYkSBiiy5Tzem3DipVZTSvNSkQyKwWKgfIIUT4gy+HSctgYuY9s+VUlDNxKVXRYHdy1Q2IIGTcyZkgCTMYqOM5WKSVkeop71ldmqBcp1Chh4UBdl0AUtlqa64zfL/wvWpWLNUCUF8UtcMItERbUknqI0xEaTmvaIcdwVFOGVqNTjqjUgD7Xco3+ZrWAKEX0AkSYGNVX5EtOilOnCimAoU2JUDKQxF7ruNDfGT7CcVSq16/FLTYpRC0KMCctErJCiLsZzMFEicsGwxvqnF03UEAEEAqwNoa4M/6m3x+JVNx/5cKgrONJWmF7x40k5QQoBNybRjvD8T3TIMrlc0gg0zTNoJlWJmPLSZGA+aMahEPUoKjHxCslPOSIMhQzZI0OZT/5Fjim4znNLlgdu+biS5ETVfMSw9gIAwfXNLsYk3IjFRR/jxztHHCUEhR46zAdGhUMAb/5I63OM3+GHI1qcX31VstLhctWSQJYMSgM7Flkn/zG9ieyvLW5jxp4jigopoCoXLlQNl8KBAV8ChsxAMn34tu260+FJpUUWlRYZ2ZSFzPdYIsWyrEAMTc2EmQB7a85/NrxVSiSFUqzQILoasEtuFWpBAsfGZOMKHmZvcGf+33xoeynGLVrV017ykwAJyqQHps6nouRWNz1M4rOJ5OeHYBr3gDRmjqrgE6gyAVOYXjAbn8NewJqd3xvEECmGLU6UAl8u7TYKSNNTl2tNzV4ivyyrlyzQeqXUZZCA71GXUkmywT7N0sDQdhe2tSgwSsO8oZciosFqWUnxKsSQZgi5OvXHqr9oeGKFu9QiMxFmYxDexqSBeItbTACcPw9WsveFqeSpBFspVYuTYiQZEelycR87otTpSjR4SoYAd47akrNkAE3jcRcXNPHJxNNalJ6bqwBVrw3zkXn5g4g4zlgVTEZyB4oNrT8Tf0kdMQZmk7PRCtSUKAoAGefaimqrMs2jZp1jGV7RZ6jZYQquX/JLaqoUKAp1lWM/wDrprreY8sRRSdi5VBICZ4zSYkASTb1I3jFBz3lzZVFM1SamV3VlM2UqsgDU5ST5g9MBlKHBKwVcuZsxMTeTC9TrEYu+YcsFHhXySSwWGBNyxIlegyi1pMjW+JOH5Uad6gCm6w15Yg2tMrckn0GLqtw9M0aOYFi6AMCIYOsLqRGYoRAMSFj0uDBKjMJBrQbiAIg9L6YWNNX7PcTnaEWJP6o36Tb0x3GhgzwZgmDGt9tjA32ka4mHBNUaCVVQBe2UWsTocpJF+pxqH5bUZwHRGAco+WcpaLEnbX1GCRyRWmmyVe7F1AzHwxDamANDFtzbGVY6nQcVMocqILZhNo1jqJHut6YtuC5oQFMklSMo2Vgy+KPZuZBIAncYteXcKFZqKE1aYUVUzkSUImEI9lok5TrpAvAK0VSo7jL3cZ1kkFkk5pEmHAgMJMzIncgwdsOI4ZFWjToimsMtTKbMBdddDlzFRGaBJMtN9yvmYcP4QlbxoyvCqrFQKysAMyKzeEQxYKMsyIxjee8yXuVSIaQMroRUIykZoNlBBI/VPlh9PjK2SoFpOcxEoFbvESCTltCeEMyrcdYi4aLiuU0aS5FVnqPSYkAurCmfCogNkqDONAJnZxcYROCLGURoLZQcwkOR4QxFr7GwMCDjfrVoVqaLWqGmBlyhaZZ81SDTMCcpZgwJjKxbWQQK3heQ8SKrK1JkZlMiGpLUUey1NogOGAk6wxkTJYLHsxzqnRTM6ZqolcwBRstQqwzMuYGGOcFRYAnQxi77L86cB1qqKzPmqNdA+UsFBGRQC1gGJIMgGAImmqF6GWXaBGQkrmiZInMIZSWFje0RvoOW8ZSdVKLGewYLBBAIkqABINzGgzaC+AueE7SwFpv3dOoZy0VzElFeGMhdMpFzBkEEawQeO4jviuSkyldVIuxMAMGaVBAzXvr7cDAHCtVpy7qKjZjmgqxQWEIpsRbNqG0iYC4MHNCKcl4VDdQfZESWFpZQNp2bWDAWvLWpLTSmFYeJiM3iZXktDGJnK1vhOJuLrU0IlJBtIAI8h88B8JzaQxK5SpUnQ+EkrMgwVHXpgmnUBMiGVpDARYggTfpecQHpWBRTAE6aZeouNOuOjiVVYPz+Ppik47jWRMiKJBHtEi4vYFTB+PvxR80qO4BFTLqCoMgysALuTqYMzYEEEqQteKqJWRjT8QYEWMG6gyGBkdQw6jHkdfnfGKtbglzFnarTCDuwiqzFfA7QVBcsIJiyhfPXcFwBelUoBmRATlqLowlQQy3LRljUZ8vQQLXlfZnhkZbFz42Ocg5iwGaYiTaQNB8IoH5fwdNOGoUUSpNIKysEqKFqENmYEq0zmYGVIMn3RDi+Lo0cqheIVPBmSlVz+HXOrNAfaxiQdNMbaytoP4/aYx2pxS5otAi89YNrW3GIry7m/E8ZWP+NCpIiXcggAAMF8aJG/s6dYjFHzPkdWqAHqKHQmMq01pjQm8reVEm56A2GPXuM49CCDBXQzp5TtBjGd4/h6QuaaGDM5VAmR7TR92xUeR8j51U4So6qqAuMrXB9kGACSRqNo1icXNGl+cnNw1wTGUgCwmCe9gHLaDOx8sWXabsslWr3i+HMLixggek6eewxH2dqNRYIIZXzAEWbScrB97je8mNJwFaexdemWq0VIyapUKkwcwIBHtKV3hZDaYM5Zwa1Qe/pFKiMCIAOYm4kaAGZIiIPhGoG64HigQWKkiIG2pA0I2Ii8jzw+nwgzshGugFmlbTPoPfGAxfMuA4fg1qZvGTOUZWkQSyx4hDAAHxCImx3qOF7QF+EqUiMrrRqGYvULFZYt5AtreTMnG17VUjUlCq5CqmdChkkmYIv4BpFz0vRVeTq9OnMLKqCTIMrKqFuREROkjzAwFt+GfaulR4XunnOCVgAmQxZ5HpcepHXG/PMOHam1QGFgg6gAXC67npvbHz+4qU3FQKyljlVgMq5lysAIFxEWxtOznH1+7ZdUhddB4XdIneCogToOhOA13B8YtfKi5iwgEGwBgk+mxuBa+4xJQ5moYq+lgD06DTeD8JwF3pRkGYFiTIjwliogEKTMLaNCQLGDMNbju6q5ipYvABvlkKCDrcRP1JAIxIO864Ve+BILBFZzGp/wBEEbmC3uB3OA+Y8xIpUq1TwuVTwJOkDKoHWBroM50gHDuZcQe7JbV8w1MkXF4FpAEmJgWsTjOc1418oLgN4LCbjMRbKCct9dyIAI1xRaJ2qSB4Tp1B+fdX9cLGMNZxYmCOqkH3iNcLFqQdyHtBUQ1FDmmGv3hQEK6gSXUg5lOUdYMEXwVzPtRWeoop1aYY2zk2LAzIgeEExEkkhP8A5A9wsRqKupzjKgDM/eU82SopjLJkIkQCgH6jJObSy4rKvOYIy6glthDQbgAwAywGAgWMRYY5hYECcJzcq7NlILKwkXIJIIiTA3xfcGEqGlQo1DkYuC1VSGRqYDgKyiVzUxkJAO5jCwsCLvs/2npflDT75krZ7MyGe7WpnVEq5TBLNOZoKlyQJibzlvArxDNVY94q5D3jotM1AAygqtOVEQSIKxbTLdYWCHHmwksxemwsTSqL42NhkUyA8rpM5ZkaHEiM9N/8lUOZQ5XEVA5k5SikB6nswUEyAYkkssLAGU+Krd1mbNUJBiWCSBlBzHw2GoIEwwEaMC35nTV0MJmYjRiBmYHe+Y5iRIEeK4mCe4WAc3NER2kd2s2kqFHsyuYkosWkGNRaJksc1Nwh28SkDaM3iIINmWx16jCwsFc4rinj2gx1AMDQEiAb2OU2nTfehSrUYAVMrOf0g21GzCQwEydLAxc47hYIPbmChYU+KRAygkbxDXiLWkzfFhT5x7FpMdLXtodDEjy3kaLCwEzc4Ga22vUTvitq84h5U5hoQbHUQbAf8vGxWFiLAXNuPqU87Zc1wQNLa6+gY63Npvit5pzQpK6qAsrb2TEAaxYgAjdQNzhYWKjP1ecvTZZzMpETBuAItGhgk76WF8VdbjXBLKoUT5xqYgAi0g6eflhYWCrLk/ap0CF2hYizBvD3hLAqYgxKloiGF9Di8rdp6bmjUUe0Qu5hm8GVrWWWNztcDSVhYsQMva0uWtkyyMupICrYtEbNpNyFOuEnaKiwNRVymm67gq8hpEbECTF4sZ0OFhYgdV5hRbIyqmcvSAWJlVOZlghgJBBG0jB/Gdr+GV2pquYsRISMrmCIDAkGSWG1vFIEwsLAZ09sKdOtnqCoai5lUK65FLAb5RN59kxpciSW8P2wpPWIcsVzAghfOdc1tIO0T64WFiKI5h2mNSqCFkEMAdwJIJykWg3kxtMYq+Yc0pouRS+cAAktJDQM1xe2mpv5DCwsaRRNVWdZ8/s4WFhYo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://www.turgenev.org.ru/art-gallery/illustracia/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3813888" cy="50851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88640"/>
            <a:ext cx="4752528" cy="1144556"/>
          </a:xfrm>
        </p:spPr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106" y="1905000"/>
            <a:ext cx="7102301" cy="4476328"/>
          </a:xfrm>
        </p:spPr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defRPr/>
            </a:pPr>
            <a:r>
              <a:rPr lang="en-US" dirty="0" smtClean="0">
                <a:latin typeface="Times New Roman"/>
                <a:cs typeface="Times New Roman"/>
              </a:rPr>
              <a:t>В </a:t>
            </a:r>
            <a:r>
              <a:rPr lang="ru-RU" dirty="0" smtClean="0">
                <a:latin typeface="Times New Roman"/>
                <a:cs typeface="Times New Roman"/>
              </a:rPr>
              <a:t>1846 году Николай Некрасов </a:t>
            </a:r>
            <a:r>
              <a:rPr lang="en-US" dirty="0" smtClean="0">
                <a:latin typeface="Times New Roman"/>
                <a:cs typeface="Times New Roman"/>
              </a:rPr>
              <a:t>и </a:t>
            </a:r>
            <a:r>
              <a:rPr lang="ru-RU" dirty="0" smtClean="0">
                <a:latin typeface="Times New Roman"/>
                <a:cs typeface="Times New Roman"/>
              </a:rPr>
              <a:t>Иван Панаев </a:t>
            </a:r>
            <a:r>
              <a:rPr lang="en-US" dirty="0" err="1" smtClean="0">
                <a:latin typeface="Times New Roman"/>
                <a:cs typeface="Times New Roman"/>
              </a:rPr>
              <a:t>начали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издавать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журнал</a:t>
            </a:r>
            <a:r>
              <a:rPr lang="en-US" dirty="0" smtClean="0">
                <a:latin typeface="Times New Roman"/>
                <a:cs typeface="Times New Roman"/>
              </a:rPr>
              <a:t> «</a:t>
            </a:r>
            <a:r>
              <a:rPr lang="ru-RU" dirty="0" smtClean="0">
                <a:latin typeface="Times New Roman"/>
                <a:cs typeface="Times New Roman"/>
              </a:rPr>
              <a:t>Современник</a:t>
            </a:r>
            <a:r>
              <a:rPr lang="en-US" dirty="0" smtClean="0">
                <a:latin typeface="Times New Roman"/>
                <a:cs typeface="Times New Roman"/>
              </a:rPr>
              <a:t>»</a:t>
            </a:r>
            <a:endParaRPr lang="ru-RU" dirty="0" smtClean="0">
              <a:latin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defRPr/>
            </a:pPr>
            <a:r>
              <a:rPr lang="ru-RU" dirty="0" smtClean="0">
                <a:latin typeface="Times New Roman"/>
                <a:cs typeface="Times New Roman"/>
              </a:rPr>
              <a:t>В январе 1847 г. в первом номере обновленного журнала «Современник», которым к этому моменту «рулили» Некрасов, Панаев и Белинский во второстепенном отделе «Смесь», мелким шрифтом, среди заметок на агрономические и хозяйственные темы был опубликован с подзаголовком «Из записок охотника» очерк из народной жизни «Хорь и </a:t>
            </a:r>
            <a:r>
              <a:rPr lang="ru-RU" dirty="0" err="1" smtClean="0">
                <a:latin typeface="Times New Roman"/>
                <a:cs typeface="Times New Roman"/>
              </a:rPr>
              <a:t>Калиныч</a:t>
            </a:r>
            <a:r>
              <a:rPr lang="ru-RU" dirty="0" smtClean="0">
                <a:latin typeface="Times New Roman"/>
                <a:cs typeface="Times New Roman"/>
              </a:rPr>
              <a:t>». По-видимому, ни автор, ни редакция не рассчитывали на шумный успех и на серию продолжений. Однако именно с этого рассказа началась блестящая писательская карьера </a:t>
            </a:r>
            <a:r>
              <a:rPr lang="ru-RU" dirty="0" smtClean="0">
                <a:latin typeface="Times New Roman"/>
                <a:cs typeface="Times New Roman"/>
              </a:rPr>
              <a:t>Тургенева.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39552" y="1772816"/>
            <a:ext cx="3915833" cy="4399384"/>
          </a:xfrm>
        </p:spPr>
        <p:txBody>
          <a:bodyPr>
            <a:normAutofit fontScale="77500" lnSpcReduction="20000"/>
          </a:bodyPr>
          <a:lstStyle/>
          <a:p>
            <a:r>
              <a:rPr lang="ru-RU" sz="2600" dirty="0" smtClean="0">
                <a:latin typeface="Times New Roman"/>
                <a:cs typeface="Times New Roman"/>
              </a:rPr>
              <a:t>Тургенев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занял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первое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место</a:t>
            </a:r>
            <a:r>
              <a:rPr lang="en-US" sz="2600" dirty="0" smtClean="0">
                <a:latin typeface="Times New Roman"/>
                <a:cs typeface="Times New Roman"/>
              </a:rPr>
              <a:t>, </a:t>
            </a:r>
            <a:r>
              <a:rPr lang="en-US" sz="2600" dirty="0" err="1" smtClean="0">
                <a:latin typeface="Times New Roman"/>
                <a:cs typeface="Times New Roman"/>
              </a:rPr>
              <a:t>потому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что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направил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всю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силу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своего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высокого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таланта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на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самое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больное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место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дореформенной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общественности</a:t>
            </a:r>
            <a:r>
              <a:rPr lang="en-US" sz="2600" dirty="0" smtClean="0">
                <a:latin typeface="Times New Roman"/>
                <a:cs typeface="Times New Roman"/>
              </a:rPr>
              <a:t> — </a:t>
            </a:r>
            <a:r>
              <a:rPr lang="en-US" sz="2600" dirty="0" err="1" smtClean="0">
                <a:latin typeface="Times New Roman"/>
                <a:cs typeface="Times New Roman"/>
              </a:rPr>
              <a:t>на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ru-RU" sz="2600" dirty="0" smtClean="0">
                <a:latin typeface="Times New Roman"/>
                <a:cs typeface="Times New Roman"/>
              </a:rPr>
              <a:t>крепостное право</a:t>
            </a:r>
            <a:r>
              <a:rPr lang="en-US" sz="2600" dirty="0" smtClean="0">
                <a:latin typeface="Times New Roman"/>
                <a:cs typeface="Times New Roman"/>
              </a:rPr>
              <a:t>. </a:t>
            </a:r>
            <a:r>
              <a:rPr lang="en-US" sz="2600" dirty="0" err="1" smtClean="0">
                <a:latin typeface="Times New Roman"/>
                <a:cs typeface="Times New Roman"/>
              </a:rPr>
              <a:t>Поощренный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крупным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успехом</a:t>
            </a:r>
            <a:r>
              <a:rPr lang="en-US" sz="2600" dirty="0" smtClean="0">
                <a:latin typeface="Times New Roman"/>
                <a:cs typeface="Times New Roman"/>
              </a:rPr>
              <a:t> «</a:t>
            </a:r>
            <a:r>
              <a:rPr lang="en-US" sz="2600" dirty="0" err="1" smtClean="0">
                <a:latin typeface="Times New Roman"/>
                <a:cs typeface="Times New Roman"/>
              </a:rPr>
              <a:t>Хоря</a:t>
            </a:r>
            <a:r>
              <a:rPr lang="en-US" sz="2600" dirty="0" smtClean="0">
                <a:latin typeface="Times New Roman"/>
                <a:cs typeface="Times New Roman"/>
              </a:rPr>
              <a:t> и </a:t>
            </a:r>
            <a:r>
              <a:rPr lang="en-US" sz="2600" dirty="0" err="1" smtClean="0">
                <a:latin typeface="Times New Roman"/>
                <a:cs typeface="Times New Roman"/>
              </a:rPr>
              <a:t>Калинича</a:t>
            </a:r>
            <a:r>
              <a:rPr lang="en-US" sz="2600" dirty="0" smtClean="0">
                <a:latin typeface="Times New Roman"/>
                <a:cs typeface="Times New Roman"/>
              </a:rPr>
              <a:t>», </a:t>
            </a:r>
            <a:r>
              <a:rPr lang="en-US" sz="2600" dirty="0" err="1" smtClean="0">
                <a:latin typeface="Times New Roman"/>
                <a:cs typeface="Times New Roman"/>
              </a:rPr>
              <a:t>он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написал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ряд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очерков</a:t>
            </a:r>
            <a:r>
              <a:rPr lang="en-US" sz="2600" dirty="0" smtClean="0">
                <a:latin typeface="Times New Roman"/>
                <a:cs typeface="Times New Roman"/>
              </a:rPr>
              <a:t>, </a:t>
            </a:r>
            <a:r>
              <a:rPr lang="en-US" sz="2600" dirty="0" err="1" smtClean="0">
                <a:latin typeface="Times New Roman"/>
                <a:cs typeface="Times New Roman"/>
              </a:rPr>
              <a:t>которые</a:t>
            </a:r>
            <a:r>
              <a:rPr lang="en-US" sz="2600" dirty="0" smtClean="0">
                <a:latin typeface="Times New Roman"/>
                <a:cs typeface="Times New Roman"/>
              </a:rPr>
              <a:t> в </a:t>
            </a:r>
            <a:r>
              <a:rPr lang="ru-RU" sz="2600" dirty="0" smtClean="0">
                <a:latin typeface="Times New Roman"/>
                <a:cs typeface="Times New Roman"/>
              </a:rPr>
              <a:t>1852 </a:t>
            </a:r>
            <a:r>
              <a:rPr lang="ru-RU" sz="2600" dirty="0" smtClean="0">
                <a:latin typeface="Times New Roman"/>
                <a:cs typeface="Times New Roman"/>
              </a:rPr>
              <a:t>году </a:t>
            </a:r>
            <a:r>
              <a:rPr lang="en-US" sz="2600" dirty="0" err="1" smtClean="0">
                <a:latin typeface="Times New Roman"/>
                <a:cs typeface="Times New Roman"/>
              </a:rPr>
              <a:t>были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изданы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под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общим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названием</a:t>
            </a:r>
            <a:r>
              <a:rPr lang="en-US" sz="2600" dirty="0" smtClean="0">
                <a:latin typeface="Times New Roman"/>
                <a:cs typeface="Times New Roman"/>
              </a:rPr>
              <a:t> «</a:t>
            </a:r>
            <a:r>
              <a:rPr lang="en-US" sz="2600" dirty="0" err="1" smtClean="0">
                <a:latin typeface="Times New Roman"/>
                <a:cs typeface="Times New Roman"/>
              </a:rPr>
              <a:t>Записки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охотника</a:t>
            </a:r>
            <a:r>
              <a:rPr lang="en-US" sz="2600" dirty="0" smtClean="0">
                <a:latin typeface="Times New Roman"/>
                <a:cs typeface="Times New Roman"/>
              </a:rPr>
              <a:t>». </a:t>
            </a:r>
            <a:r>
              <a:rPr lang="en-US" sz="2600" dirty="0" err="1" smtClean="0">
                <a:latin typeface="Times New Roman"/>
                <a:cs typeface="Times New Roman"/>
              </a:rPr>
              <a:t>Книга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имела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большое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историческое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значение</a:t>
            </a:r>
            <a:r>
              <a:rPr lang="en-US" sz="2600" dirty="0" smtClean="0">
                <a:latin typeface="Times New Roman"/>
                <a:cs typeface="Times New Roman"/>
              </a:rPr>
              <a:t>. </a:t>
            </a:r>
            <a:r>
              <a:rPr lang="en-US" sz="2600" dirty="0" err="1" smtClean="0">
                <a:latin typeface="Times New Roman"/>
                <a:cs typeface="Times New Roman"/>
              </a:rPr>
              <a:t>Есть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прямые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свидетельства</a:t>
            </a:r>
            <a:r>
              <a:rPr lang="en-US" sz="2600" dirty="0" smtClean="0">
                <a:latin typeface="Times New Roman"/>
                <a:cs typeface="Times New Roman"/>
              </a:rPr>
              <a:t> о </a:t>
            </a:r>
            <a:r>
              <a:rPr lang="en-US" sz="2600" dirty="0" err="1" smtClean="0">
                <a:latin typeface="Times New Roman"/>
                <a:cs typeface="Times New Roman"/>
              </a:rPr>
              <a:t>сильном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впечатлении</a:t>
            </a:r>
            <a:r>
              <a:rPr lang="en-US" sz="2600" dirty="0" smtClean="0">
                <a:latin typeface="Times New Roman"/>
                <a:cs typeface="Times New Roman"/>
              </a:rPr>
              <a:t>, </a:t>
            </a:r>
            <a:r>
              <a:rPr lang="en-US" sz="2600" dirty="0" err="1" smtClean="0">
                <a:latin typeface="Times New Roman"/>
                <a:cs typeface="Times New Roman"/>
              </a:rPr>
              <a:t>которое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она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произвела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на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наследника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престола</a:t>
            </a:r>
            <a:r>
              <a:rPr lang="en-US" sz="2600" dirty="0" smtClean="0">
                <a:latin typeface="Times New Roman"/>
                <a:cs typeface="Times New Roman"/>
              </a:rPr>
              <a:t>, </a:t>
            </a:r>
            <a:r>
              <a:rPr lang="en-US" sz="2600" dirty="0" err="1" smtClean="0">
                <a:latin typeface="Times New Roman"/>
                <a:cs typeface="Times New Roman"/>
              </a:rPr>
              <a:t>будущего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освободителя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крестьян</a:t>
            </a:r>
            <a:r>
              <a:rPr lang="en-US" sz="2600" dirty="0" smtClean="0">
                <a:latin typeface="Times New Roman"/>
                <a:cs typeface="Times New Roman"/>
              </a:rPr>
              <a:t>.</a:t>
            </a:r>
            <a:r>
              <a:rPr lang="ru-RU" sz="2600" dirty="0" smtClean="0">
                <a:latin typeface="Times New Roman"/>
                <a:cs typeface="Times New Roman"/>
              </a:rPr>
              <a:t> </a:t>
            </a:r>
            <a:r>
              <a:rPr lang="ru-RU" sz="2600" dirty="0" smtClean="0">
                <a:latin typeface="Times New Roman"/>
                <a:cs typeface="Times New Roman"/>
              </a:rPr>
              <a:t/>
            </a:r>
            <a:br>
              <a:rPr lang="ru-RU" sz="2600" dirty="0" smtClean="0">
                <a:latin typeface="Times New Roman"/>
                <a:cs typeface="Times New Roman"/>
              </a:rPr>
            </a:br>
            <a:endParaRPr lang="ru-RU" sz="2600" dirty="0" smtClean="0">
              <a:latin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7" name="Изображение 4" descr="i_s_turgenev_zapiski_ohotnika_1980g_31099748_1_F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00808"/>
            <a:ext cx="3333732" cy="472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23529" y="1412776"/>
            <a:ext cx="3600399" cy="482453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«Записках охотника» реалистически </a:t>
            </a:r>
            <a:r>
              <a:rPr lang="ru-RU" dirty="0" smtClean="0"/>
              <a:t>изображены </a:t>
            </a:r>
            <a:r>
              <a:rPr lang="ru-RU" dirty="0" smtClean="0"/>
              <a:t>крестьянский и помещичий быт и природа </a:t>
            </a:r>
            <a:r>
              <a:rPr lang="ru-RU" dirty="0" smtClean="0"/>
              <a:t>средней </a:t>
            </a:r>
            <a:r>
              <a:rPr lang="ru-RU" dirty="0" smtClean="0"/>
              <a:t>полосы России. Герои «Записок охотника» - </a:t>
            </a:r>
            <a:r>
              <a:rPr lang="ru-RU" dirty="0" smtClean="0"/>
              <a:t>дворовые </a:t>
            </a:r>
            <a:r>
              <a:rPr lang="ru-RU" dirty="0" smtClean="0"/>
              <a:t>люди, крепостные крестьяне и помещики. Мысль о духовной мощи русского народа Тургенев проводит через все рассказы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88024" y="1916832"/>
            <a:ext cx="3313277" cy="4267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3074" name="Picture 2" descr="http://u4ulit.ru/_pu/0/671502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9073" y="3899191"/>
            <a:ext cx="3984927" cy="2958809"/>
          </a:xfrm>
          <a:prstGeom prst="rect">
            <a:avLst/>
          </a:prstGeom>
          <a:noFill/>
        </p:spPr>
      </p:pic>
      <p:pic>
        <p:nvPicPr>
          <p:cNvPr id="3076" name="Picture 4" descr="http://www.artsgalleries.ru/painting/data/media/3/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0"/>
            <a:ext cx="3164212" cy="44644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39552" y="1556792"/>
            <a:ext cx="3843824" cy="461540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Corbel" pitchFamily="34" charset="0"/>
              </a:rPr>
              <a:t>Охота помогала ему глубоко проникать в сокровенные тайны природы. Наблюдения, вынесенные писателем за время пребывания в деревне, были так изобильны, что материала ему хватило на несколько лет работы, в результате которой сложилась книга, открывшая новую эпоху в русской литературе.</a:t>
            </a:r>
          </a:p>
          <a:p>
            <a:endParaRPr lang="ru-RU" dirty="0"/>
          </a:p>
        </p:txBody>
      </p:sp>
      <p:pic>
        <p:nvPicPr>
          <p:cNvPr id="7" name="Изображение 3" descr="b5535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84784"/>
            <a:ext cx="3395108" cy="462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106" y="1905000"/>
            <a:ext cx="7318325" cy="462034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«Не все его рассказы одинакового достоинства: одни лучше, другие слабее, но между ними нет ни одного, который бы чем-нибудь не был интересен, занимателен и поучителен. «Хорь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Калиныч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до сих пор остается лучшим из всех рассказов охотника, за ним «Бурмистр», а после «Однодворец Овсянников» и «Контора». Нельзя не пожелать, чтобы Тургенев написал еще хоть целые тома таких рассказов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(</a:t>
            </a:r>
            <a:r>
              <a:rPr lang="ru-RU" dirty="0" err="1" smtClean="0"/>
              <a:t>Виссарион</a:t>
            </a:r>
            <a:r>
              <a:rPr lang="ru-RU" dirty="0" smtClean="0"/>
              <a:t> </a:t>
            </a:r>
            <a:r>
              <a:rPr lang="ru-RU" dirty="0" smtClean="0"/>
              <a:t>Григорьевич </a:t>
            </a:r>
            <a:r>
              <a:rPr lang="ru-RU" dirty="0" smtClean="0"/>
              <a:t>Белинский</a:t>
            </a:r>
            <a:r>
              <a:rPr lang="en-US" dirty="0" smtClean="0"/>
              <a:t>)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_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TS102801065 (1) (1)</Template>
  <TotalTime>122</TotalTime>
  <Words>308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Earthtones_16x9</vt:lpstr>
      <vt:lpstr>Иван Сергеевич Тургенев.  </vt:lpstr>
      <vt:lpstr>«Записки охотника»</vt:lpstr>
      <vt:lpstr>История</vt:lpstr>
      <vt:lpstr>Слайд 4</vt:lpstr>
      <vt:lpstr>Слайд 5</vt:lpstr>
      <vt:lpstr>Слайд 6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Сергеевич Тургенев.</dc:title>
  <dc:creator>1</dc:creator>
  <cp:lastModifiedBy>1</cp:lastModifiedBy>
  <cp:revision>11</cp:revision>
  <dcterms:created xsi:type="dcterms:W3CDTF">2013-12-10T13:17:11Z</dcterms:created>
  <dcterms:modified xsi:type="dcterms:W3CDTF">2013-12-10T15:19:25Z</dcterms:modified>
</cp:coreProperties>
</file>